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Libre Franklin"/>
      <p:regular r:id="rId59"/>
      <p:bold r:id="rId60"/>
      <p:italic r:id="rId61"/>
      <p:boldItalic r:id="rId62"/>
    </p:embeddedFont>
    <p:embeddedFont>
      <p:font typeface="Roboto"/>
      <p:regular r:id="rId63"/>
      <p:bold r:id="rId64"/>
      <p:italic r:id="rId65"/>
      <p:boldItalic r:id="rId66"/>
    </p:embeddedFont>
    <p:embeddedFont>
      <p:font typeface="Nuni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Nuni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ibreFranklin-boldItalic.fntdata"/><Relationship Id="rId61" Type="http://schemas.openxmlformats.org/officeDocument/2006/relationships/font" Target="fonts/LibreFranklin-italic.fntdata"/><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Nunito-bold.fntdata"/><Relationship Id="rId23" Type="http://schemas.openxmlformats.org/officeDocument/2006/relationships/slide" Target="slides/slide18.xml"/><Relationship Id="rId67" Type="http://schemas.openxmlformats.org/officeDocument/2006/relationships/font" Target="fonts/Nunito-regular.fntdata"/><Relationship Id="rId60" Type="http://schemas.openxmlformats.org/officeDocument/2006/relationships/font" Target="fonts/LibreFranklin-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Nuni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LibreFranklin-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pr.org/2009/04/24/110997398/visualizing-the-u-s-electric-grid" TargetMode="External"/><Relationship Id="rId3" Type="http://schemas.openxmlformats.org/officeDocument/2006/relationships/hyperlink" Target="https://www.tfl.gov.uk/"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axy.iuni.iu.edu/#query=vaccination&amp;sort=mixed&amp;type=Twitter&amp;la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ise.99acres.com/search-rankings/multiple-entities-phrase-based-auto-complet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onathanstray.com/a-full-text-visualization-of-the-iraq-war-logs" TargetMode="External"/><Relationship Id="rId3" Type="http://schemas.openxmlformats.org/officeDocument/2006/relationships/hyperlink" Target="http://jonathanstray.com/a-full-text-visualization-of-the-iraq-war-log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karshzingade/image-similarity-using-deep-ranking-c1bd83855978"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Social_network_analysis_softwar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s.cmu.edu/~ckingsf/bioinfo-lectures/modularity.pdf"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Six_degrees_of_separation" TargetMode="External"/><Relationship Id="rId3" Type="http://schemas.openxmlformats.org/officeDocument/2006/relationships/hyperlink" Target="http://networkx.lanl.gov/reference/algorithms.community.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axy.iuni.iu.edu/#query=vaccination&amp;sort=mixed&amp;type=Twitter&amp;lan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etworkx.lanl.gov/reference/algorithms.centrality.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Six_degrees_of_separation" TargetMode="External"/><Relationship Id="rId3" Type="http://schemas.openxmlformats.org/officeDocument/2006/relationships/hyperlink" Target="http://networkx.lanl.gov/reference/algorithms.community.html"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aculty.ucr.edu/~hanneman/nettext/C11_Cliques.html#nclique" TargetMode="External"/><Relationship Id="rId3" Type="http://schemas.openxmlformats.org/officeDocument/2006/relationships/hyperlink" Target="http://faculty.ucr.edu/~hanneman/nettext/C11_Cliques.html#nclique"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rt.me/p/vjv80b/first-draft-basic-toolki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tificamerican.com/article/information-overload-helps-fake-news-spread-and-social-media-knows-i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conda.com/products/individua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ce5ff7ba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ce5ff7ba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50fa28e0c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f50fa28e0c_0_1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And this is what you see when you open a Jupyter notebook. </a:t>
            </a:r>
            <a:endParaRPr sz="850"/>
          </a:p>
          <a:p>
            <a:pPr indent="0" lvl="0" marL="0" rtl="0" algn="l">
              <a:lnSpc>
                <a:spcPct val="115000"/>
              </a:lnSpc>
              <a:spcBef>
                <a:spcPts val="0"/>
              </a:spcBef>
              <a:spcAft>
                <a:spcPts val="0"/>
              </a:spcAft>
              <a:buSzPts val="1100"/>
              <a:buNone/>
            </a:pPr>
            <a:r>
              <a:rPr lang="en" sz="850"/>
              <a:t>The grey boxes are called ‘cells’.  </a:t>
            </a:r>
            <a:endParaRPr sz="850"/>
          </a:p>
          <a:p>
            <a:pPr indent="-282575" lvl="0" marL="457200" rtl="0" algn="l">
              <a:lnSpc>
                <a:spcPct val="115000"/>
              </a:lnSpc>
              <a:spcBef>
                <a:spcPts val="1200"/>
              </a:spcBef>
              <a:spcAft>
                <a:spcPts val="0"/>
              </a:spcAft>
              <a:buSzPts val="850"/>
              <a:buChar char="●"/>
            </a:pPr>
            <a:r>
              <a:rPr lang="en" sz="850"/>
              <a:t>You create a new cell by clicking ‘Insert’ on the top menu. </a:t>
            </a:r>
            <a:endParaRPr sz="850"/>
          </a:p>
          <a:p>
            <a:pPr indent="-282575" lvl="0" marL="457200" rtl="0" algn="l">
              <a:lnSpc>
                <a:spcPct val="115000"/>
              </a:lnSpc>
              <a:spcBef>
                <a:spcPts val="0"/>
              </a:spcBef>
              <a:spcAft>
                <a:spcPts val="0"/>
              </a:spcAft>
              <a:buSzPts val="850"/>
              <a:buChar char="●"/>
            </a:pPr>
            <a:r>
              <a:rPr lang="en" sz="850"/>
              <a:t>You change the cell type (to ‘Markdown’, or ‘Code’) by clicking the box that currently says ‘Code’</a:t>
            </a:r>
            <a:endParaRPr sz="850"/>
          </a:p>
          <a:p>
            <a:pPr indent="-282575" lvl="0" marL="457200" rtl="0" algn="l">
              <a:lnSpc>
                <a:spcPct val="115000"/>
              </a:lnSpc>
              <a:spcBef>
                <a:spcPts val="0"/>
              </a:spcBef>
              <a:spcAft>
                <a:spcPts val="0"/>
              </a:spcAft>
              <a:buSzPts val="850"/>
              <a:buChar char="●"/>
            </a:pPr>
            <a:r>
              <a:rPr lang="en" sz="850"/>
              <a:t>You run a cell by clicking in the cell, then clicking ‘cell’ -&gt; ‘run cells’.</a:t>
            </a:r>
            <a:endParaRPr sz="850"/>
          </a:p>
          <a:p>
            <a:pPr indent="-282575" lvl="0" marL="457200" rtl="0" algn="l">
              <a:lnSpc>
                <a:spcPct val="115000"/>
              </a:lnSpc>
              <a:spcBef>
                <a:spcPts val="0"/>
              </a:spcBef>
              <a:spcAft>
                <a:spcPts val="0"/>
              </a:spcAft>
              <a:buSzPts val="850"/>
              <a:buChar char="●"/>
            </a:pPr>
            <a:r>
              <a:rPr lang="en" sz="850"/>
              <a:t>You change your file’s name by clicking the name to the right of jupyter</a:t>
            </a:r>
            <a:endParaRPr sz="850"/>
          </a:p>
          <a:p>
            <a:pPr indent="-282575" lvl="0" marL="457200" rtl="0" algn="l">
              <a:lnSpc>
                <a:spcPct val="115000"/>
              </a:lnSpc>
              <a:spcBef>
                <a:spcPts val="0"/>
              </a:spcBef>
              <a:spcAft>
                <a:spcPts val="0"/>
              </a:spcAft>
              <a:buSzPts val="850"/>
              <a:buChar char="●"/>
            </a:pPr>
            <a:r>
              <a:rPr lang="en" sz="850"/>
              <a:t>You save your shiny new file by clicking ‘File’ -&gt; ‘Save and Checkpoint’.</a:t>
            </a:r>
            <a:endParaRPr sz="850"/>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50fa28e0c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f50fa28e0c_0_1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Don’t panic if your notebook looks like this when you open it.  iPython has helpfully converted your markup cells into the way you’d see them if you printed the notebook.  To edit any of these cells, click in the cell (you should then see the markdown code, ready to edit).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50fa28e0c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f50fa28e0c_0_1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50fa28e0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f50fa28e0c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t>Let’s start with networks where there’s an obvious physical link.  These include things like communications grids, power grids, and the movement of water supplies between streams, rivers, farms and processing plants. </a:t>
            </a:r>
            <a:endParaRPr sz="900"/>
          </a:p>
          <a:p>
            <a:pPr indent="0" lvl="0" marL="0" rtl="0" algn="l">
              <a:lnSpc>
                <a:spcPct val="115000"/>
              </a:lnSpc>
              <a:spcBef>
                <a:spcPts val="0"/>
              </a:spcBef>
              <a:spcAft>
                <a:spcPts val="0"/>
              </a:spcAft>
              <a:buSzPts val="1100"/>
              <a:buNone/>
            </a:pPr>
            <a:r>
              <a:rPr lang="en" sz="900"/>
              <a:t>As you look at these examples, I want you to think about the types of questions you could start asking with this network data.  For example, in infrastructure, you often only have access to the junctions and the fact that there *is* a connection between two points.  One question here might be “are there any critical links here”, e.g. if one link fails, could it break the grid, or stop an area being supplied with electricity? Image: the main power grid in the USA, from NPR:</a:t>
            </a:r>
            <a:r>
              <a:rPr lang="en" sz="900" u="sng">
                <a:solidFill>
                  <a:schemeClr val="hlink"/>
                </a:solidFill>
                <a:hlinkClick r:id="rId2"/>
              </a:rPr>
              <a:t> Visualising the US Power Grid</a:t>
            </a:r>
            <a:endParaRPr sz="900" u="sng">
              <a:solidFill>
                <a:srgbClr val="42C7DA"/>
              </a:solidFill>
            </a:endParaRPr>
          </a:p>
          <a:p>
            <a:pPr indent="0" lvl="0" marL="0" rtl="0" algn="l">
              <a:lnSpc>
                <a:spcPct val="100000"/>
              </a:lnSpc>
              <a:spcBef>
                <a:spcPts val="0"/>
              </a:spcBef>
              <a:spcAft>
                <a:spcPts val="0"/>
              </a:spcAft>
              <a:buSzPts val="1100"/>
              <a:buNone/>
            </a:pPr>
            <a:r>
              <a:t/>
            </a:r>
            <a:endParaRPr sz="900"/>
          </a:p>
          <a:p>
            <a:pPr indent="0" lvl="0" marL="0" rtl="0" algn="l">
              <a:lnSpc>
                <a:spcPct val="115000"/>
              </a:lnSpc>
              <a:spcBef>
                <a:spcPts val="0"/>
              </a:spcBef>
              <a:spcAft>
                <a:spcPts val="0"/>
              </a:spcAft>
              <a:buSzPts val="1100"/>
              <a:buNone/>
            </a:pPr>
            <a:r>
              <a:rPr lang="en" sz="900"/>
              <a:t>With transport, the dataset gets richer.  You not only have the nodes and links between them, you also have timetables that list the average time between stations (and the current state of the network) and the switching costs of changing lines at a station (e.g. the time taken to walk between platforms). Image from Transport for London:</a:t>
            </a:r>
            <a:r>
              <a:rPr lang="en" sz="900" u="sng">
                <a:solidFill>
                  <a:schemeClr val="hlink"/>
                </a:solidFill>
                <a:hlinkClick r:id="rId3"/>
              </a:rPr>
              <a:t> London Underground Map</a:t>
            </a:r>
            <a:endParaRPr sz="900" u="sng">
              <a:solidFill>
                <a:srgbClr val="42C7DA"/>
              </a:solidFill>
            </a:endParaRPr>
          </a:p>
          <a:p>
            <a:pPr indent="0" lvl="0" marL="0" rtl="0" algn="l">
              <a:lnSpc>
                <a:spcPct val="100000"/>
              </a:lnSpc>
              <a:spcBef>
                <a:spcPts val="0"/>
              </a:spcBef>
              <a:spcAft>
                <a:spcPts val="0"/>
              </a:spcAft>
              <a:buSzPts val="1100"/>
              <a:buNone/>
            </a:pPr>
            <a:r>
              <a:t/>
            </a:r>
            <a:endParaRPr sz="900"/>
          </a:p>
          <a:p>
            <a:pPr indent="0" lvl="0" marL="0" rtl="0" algn="l">
              <a:lnSpc>
                <a:spcPct val="100000"/>
              </a:lnSpc>
              <a:spcBef>
                <a:spcPts val="0"/>
              </a:spcBef>
              <a:spcAft>
                <a:spcPts val="0"/>
              </a:spcAft>
              <a:buSzPts val="1100"/>
              <a:buNone/>
            </a:pPr>
            <a:r>
              <a:rPr lang="en" sz="900"/>
              <a:t>We’re infosec people - the obvious networks for us are things like internet backbones. Still networks. Still things we can reason about and apply math to. </a:t>
            </a:r>
            <a:endParaRPr sz="9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50fa28e0c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f50fa28e0c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UIndiana toolset (Hoaxy) </a:t>
            </a:r>
            <a:r>
              <a:rPr lang="en" u="sng">
                <a:solidFill>
                  <a:schemeClr val="hlink"/>
                </a:solidFill>
                <a:hlinkClick r:id="rId2"/>
              </a:rPr>
              <a:t>https://hoaxy.iuni.iu.edu/#query=vaccination&amp;sort=mixed&amp;type=Twitter&amp;lang=</a:t>
            </a:r>
            <a:r>
              <a:rPr lang="en"/>
              <a:t> which uses Gephi to visualise Social Media networks.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have instructions for how to run twitter through Gephi in the BigBook too.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50fa28e0c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f50fa28e0c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Much of text analysis can also be framed as networks. Here’s a matrix showing words that occur together in sentences and how many times they’ve co-occurred in the dataset.  If we see every words as a node, and every nonzero co-occurrence score as a link, we’ve got ourselves a network. This can also be applied at the document level, e.g. Jonathan Stray’s Overview project analysed networks of documents to find civilian deaths in the Iraq War.</a:t>
            </a:r>
            <a:endParaRPr sz="850"/>
          </a:p>
          <a:p>
            <a:pPr indent="0" lvl="0" marL="0" rtl="0" algn="l">
              <a:lnSpc>
                <a:spcPct val="115000"/>
              </a:lnSpc>
              <a:spcBef>
                <a:spcPts val="0"/>
              </a:spcBef>
              <a:spcAft>
                <a:spcPts val="0"/>
              </a:spcAft>
              <a:buSzPts val="1100"/>
              <a:buNone/>
            </a:pPr>
            <a:r>
              <a:rPr lang="en" sz="850"/>
              <a:t>We could also use this on hashtags, e.g. build a network of the hashtags that are used together.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Image: (</a:t>
            </a:r>
            <a:r>
              <a:rPr lang="en" sz="850" u="sng">
                <a:solidFill>
                  <a:schemeClr val="hlink"/>
                </a:solidFill>
                <a:hlinkClick r:id="rId2"/>
              </a:rPr>
              <a:t>Wise blogpost</a:t>
            </a:r>
            <a:r>
              <a:rPr lang="en" sz="850"/>
              <a:t> on word co-occurance matrices)</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50fa28e0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f50fa28e0c_0_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Image:</a:t>
            </a:r>
            <a:r>
              <a:rPr lang="en" sz="850">
                <a:solidFill>
                  <a:schemeClr val="hlink"/>
                </a:solidFill>
                <a:uFill>
                  <a:noFill/>
                </a:uFill>
                <a:hlinkClick r:id="rId2"/>
              </a:rPr>
              <a:t> </a:t>
            </a:r>
            <a:r>
              <a:rPr lang="en" sz="850" u="sng">
                <a:solidFill>
                  <a:schemeClr val="hlink"/>
                </a:solidFill>
                <a:hlinkClick r:id="rId3"/>
              </a:rPr>
              <a:t>http://jonathanstray.com/a-full-text-visualization-of-the-iraq-war-logs</a:t>
            </a:r>
            <a:r>
              <a:rPr lang="en" sz="850"/>
              <a:t> - colours are types of events being described.</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Documents are often clustered using latent dirichlet methods; this is what was used on the Panama papers.</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50fa28e0c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f50fa28e0c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Lots of ways to compare images</a:t>
            </a:r>
            <a:endParaRPr/>
          </a:p>
          <a:p>
            <a:pPr indent="-298450" lvl="0" marL="457200" rtl="0" algn="l">
              <a:lnSpc>
                <a:spcPct val="100000"/>
              </a:lnSpc>
              <a:spcBef>
                <a:spcPts val="0"/>
              </a:spcBef>
              <a:spcAft>
                <a:spcPts val="0"/>
              </a:spcAft>
              <a:buSzPts val="1100"/>
              <a:buChar char="●"/>
            </a:pPr>
            <a:r>
              <a:rPr lang="en"/>
              <a:t>Getting label probabilities from something like Rekognition</a:t>
            </a:r>
            <a:endParaRPr/>
          </a:p>
          <a:p>
            <a:pPr indent="-298450" lvl="0" marL="457200" rtl="0" algn="l">
              <a:lnSpc>
                <a:spcPct val="100000"/>
              </a:lnSpc>
              <a:spcBef>
                <a:spcPts val="0"/>
              </a:spcBef>
              <a:spcAft>
                <a:spcPts val="0"/>
              </a:spcAft>
              <a:buSzPts val="1100"/>
              <a:buChar char="●"/>
            </a:pPr>
            <a:r>
              <a:rPr lang="en"/>
              <a:t>Deep ranking e.g. </a:t>
            </a:r>
            <a:r>
              <a:rPr lang="en" u="sng">
                <a:solidFill>
                  <a:schemeClr val="hlink"/>
                </a:solidFill>
                <a:hlinkClick r:id="rId2"/>
              </a:rPr>
              <a:t>https://medium.com/@akarshzingade/image-similarity-using-deep-ranking-c1bd83855978</a:t>
            </a:r>
            <a:endParaRPr/>
          </a:p>
          <a:p>
            <a:pPr indent="0" lvl="0" marL="0" rtl="0" algn="l">
              <a:lnSpc>
                <a:spcPct val="100000"/>
              </a:lnSpc>
              <a:spcBef>
                <a:spcPts val="0"/>
              </a:spcBef>
              <a:spcAft>
                <a:spcPts val="0"/>
              </a:spcAft>
              <a:buSzPts val="1100"/>
              <a:buNone/>
            </a:pPr>
            <a:r>
              <a:rPr lang="en"/>
              <a:t>But it can all be converted into networks in the end…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12c80f3b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12c80f3b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12c80f3b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12c80f3b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f0eeceae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f0eeceae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50fa28e0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f50fa28e0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50fa28e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f50fa28e0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Avenir"/>
              <a:buChar char="●"/>
            </a:pPr>
            <a:r>
              <a:rPr lang="en" sz="1400">
                <a:solidFill>
                  <a:schemeClr val="dk1"/>
                </a:solidFill>
                <a:latin typeface="Avenir"/>
                <a:ea typeface="Avenir"/>
                <a:cs typeface="Avenir"/>
                <a:sym typeface="Avenir"/>
              </a:rPr>
              <a:t>Mapping and measuring relationships and information flows between people, groups, URLs, and other information entities.</a:t>
            </a:r>
            <a:endParaRPr sz="1400">
              <a:solidFill>
                <a:schemeClr val="dk1"/>
              </a:solidFill>
              <a:latin typeface="Avenir"/>
              <a:ea typeface="Avenir"/>
              <a:cs typeface="Avenir"/>
              <a:sym typeface="Avenir"/>
            </a:endParaRPr>
          </a:p>
          <a:p>
            <a:pPr indent="-311150" lvl="0" marL="457200" rtl="0" algn="l">
              <a:spcBef>
                <a:spcPts val="0"/>
              </a:spcBef>
              <a:spcAft>
                <a:spcPts val="0"/>
              </a:spcAft>
              <a:buClr>
                <a:schemeClr val="dk1"/>
              </a:buClr>
              <a:buSzPts val="1300"/>
              <a:buFont typeface="Avenir"/>
              <a:buChar char="●"/>
            </a:pPr>
            <a:r>
              <a:rPr lang="en" sz="1400">
                <a:solidFill>
                  <a:schemeClr val="dk1"/>
                </a:solidFill>
                <a:latin typeface="Avenir"/>
                <a:ea typeface="Avenir"/>
                <a:cs typeface="Avenir"/>
                <a:sym typeface="Avenir"/>
              </a:rPr>
              <a:t>Techniques and tools for assessing the relationships between disinformation artifacts, narratives, and other incident objects.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50fa28e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f50fa28e0c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50fa28e0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f50fa28e0c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We’re going to be dealing with simple networks. These each have features, that we need to be able to name.</a:t>
            </a:r>
            <a:endParaRPr sz="850"/>
          </a:p>
          <a:p>
            <a:pPr indent="-165100" lvl="0" marL="177800" rtl="0" algn="l">
              <a:lnSpc>
                <a:spcPct val="115000"/>
              </a:lnSpc>
              <a:spcBef>
                <a:spcPts val="0"/>
              </a:spcBef>
              <a:spcAft>
                <a:spcPts val="0"/>
              </a:spcAft>
              <a:buSzPts val="1100"/>
              <a:buNone/>
            </a:pPr>
            <a:r>
              <a:rPr lang="en" sz="850"/>
              <a:t>Node: object in the network (e.g. two people)</a:t>
            </a:r>
            <a:endParaRPr sz="850"/>
          </a:p>
          <a:p>
            <a:pPr indent="-165100" lvl="0" marL="177800" rtl="0" algn="l">
              <a:lnSpc>
                <a:spcPct val="115000"/>
              </a:lnSpc>
              <a:spcBef>
                <a:spcPts val="0"/>
              </a:spcBef>
              <a:spcAft>
                <a:spcPts val="0"/>
              </a:spcAft>
              <a:buSzPts val="1100"/>
              <a:buNone/>
            </a:pPr>
            <a:r>
              <a:rPr lang="en" sz="850"/>
              <a:t>Edge: link between two objects (e.g. a friendship)</a:t>
            </a:r>
            <a:endParaRPr sz="850"/>
          </a:p>
          <a:p>
            <a:pPr indent="-165100" lvl="0" marL="177800" rtl="0" algn="l">
              <a:lnSpc>
                <a:spcPct val="115000"/>
              </a:lnSpc>
              <a:spcBef>
                <a:spcPts val="0"/>
              </a:spcBef>
              <a:spcAft>
                <a:spcPts val="0"/>
              </a:spcAft>
              <a:buSzPts val="1100"/>
              <a:buNone/>
            </a:pPr>
            <a:r>
              <a:rPr lang="en" sz="850"/>
              <a:t>Directed edge: link for a relationship that just goes one way (e.g. a ‘friends’ b, but b doesn’t ‘friend’ a).</a:t>
            </a:r>
            <a:endParaRPr sz="850"/>
          </a:p>
          <a:p>
            <a:pPr indent="-165100" lvl="0" marL="177800" rtl="0" algn="l">
              <a:lnSpc>
                <a:spcPct val="115000"/>
              </a:lnSpc>
              <a:spcBef>
                <a:spcPts val="0"/>
              </a:spcBef>
              <a:spcAft>
                <a:spcPts val="0"/>
              </a:spcAft>
              <a:buSzPts val="1100"/>
              <a:buNone/>
            </a:pPr>
            <a:r>
              <a:rPr lang="en" sz="850"/>
              <a:t>Clique: set of nodes where every node in the clique is connected every other node in the clique.</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50fa28e0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f50fa28e0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Longer list:</a:t>
            </a:r>
            <a:r>
              <a:rPr lang="en" sz="850" u="sng">
                <a:solidFill>
                  <a:schemeClr val="hlink"/>
                </a:solidFill>
                <a:hlinkClick r:id="rId2"/>
              </a:rPr>
              <a:t> http://en.wikipedia.org/wiki/Social_network_analysis_software</a:t>
            </a:r>
            <a:endParaRPr sz="850" u="sng">
              <a:solidFill>
                <a:srgbClr val="42C7DA"/>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50fa28e0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f50fa28e0c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Classic modularity algs: </a:t>
            </a:r>
            <a:r>
              <a:rPr lang="en" u="sng">
                <a:solidFill>
                  <a:srgbClr val="8BC34A"/>
                </a:solidFill>
                <a:hlinkClick r:id="rId2">
                  <a:extLst>
                    <a:ext uri="{A12FA001-AC4F-418D-AE19-62706E023703}">
                      <ahyp:hlinkClr val="tx"/>
                    </a:ext>
                  </a:extLst>
                </a:hlinkClick>
              </a:rPr>
              <a:t>https://www.cs.cmu.edu/~ckingsf/bioinfo-lectures/modularity.pdf</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50fa28e0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f50fa28e0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50">
                <a:solidFill>
                  <a:schemeClr val="dk1"/>
                </a:solidFill>
              </a:rPr>
              <a:t>Eigenvector centrality measures how much influence a node has in the whole network, taking account of their connections to other highly-connected nodes.  These are the “kings” of your network - they might not have great closeness or betweenness, but they do wield a lot of influence. The algorithm behind Google search, PageRank, is based on eigenvector centrality.</a:t>
            </a:r>
            <a:endParaRPr sz="8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8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rPr>
              <a:t>NB Eigenvector centrality algorithms are complex, and won’t always give you a solution.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50fa28e0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f50fa28e0c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“Small world theory” = there are roughly 6 steps on the shortest path between each pair of nodes in the world (see also “6 degrees of Kevin Bacon”</a:t>
            </a:r>
            <a:r>
              <a:rPr lang="en" sz="850" u="sng">
                <a:solidFill>
                  <a:schemeClr val="hlink"/>
                </a:solidFill>
                <a:hlinkClick r:id="rId2"/>
              </a:rPr>
              <a:t> http://en.wikipedia.org/wiki/Six_degrees_of_separation</a:t>
            </a:r>
            <a:r>
              <a:rPr lang="en" sz="850"/>
              <a:t>).  The maths works out at roughly s = ln(n)/ln(k) where n is the population size and k is the average number of connections per node. For k=30, s is usually roughly 6.</a:t>
            </a:r>
            <a:endParaRPr sz="850"/>
          </a:p>
          <a:p>
            <a:pPr indent="0" lvl="0" marL="0" rtl="0" algn="l">
              <a:lnSpc>
                <a:spcPct val="115000"/>
              </a:lnSpc>
              <a:spcBef>
                <a:spcPts val="0"/>
              </a:spcBef>
              <a:spcAft>
                <a:spcPts val="0"/>
              </a:spcAft>
              <a:buSzPts val="1100"/>
              <a:buNone/>
            </a:pPr>
            <a:r>
              <a:rPr lang="en" sz="850"/>
              <a:t>NetworkX community functions:</a:t>
            </a:r>
            <a:r>
              <a:rPr lang="en" sz="850" u="sng">
                <a:solidFill>
                  <a:schemeClr val="hlink"/>
                </a:solidFill>
                <a:hlinkClick r:id="rId3"/>
              </a:rPr>
              <a:t> http://networkx.lanl.gov/reference/algorithms.community.html</a:t>
            </a:r>
            <a:endParaRPr sz="850" u="sng">
              <a:solidFill>
                <a:srgbClr val="42C7DA"/>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50fa28e0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f50fa28e0c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50fa28e0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f50fa28e0c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We’re going to look at the same network, using all the different ways that network tools could represent it.  First up: a diagram, basically a visualisation of all the network’s node and links.  Diagrams are good for explaining a network (and can be interactive)</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50fa28e0c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f50fa28e0c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50fa28e0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f50fa28e0c_0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An adjacency matrix is an n by n grid, with 1 row and 1 column for each network node,  a “1” everywhere a link exists, and a ‘0’ everywhere else.  Adjacency matrices are good for representing dense graphs (i.e. graphs with lots of links between nodes).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You can also represent ‘sparse’ graphs using an adjacency matrix, but these will have lots and lots of zeros in them.  The Python scipy.sparse library is useful is you want to represent very large sparse matrices, without taking up huge amounts of memory.</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50fa28e0c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f50fa28e0c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An adjacency list is a list of a the nodes, with a list of all the nodes connected to each of them. </a:t>
            </a:r>
            <a:endParaRPr sz="850"/>
          </a:p>
          <a:p>
            <a:pPr indent="0" lvl="0" marL="0" rtl="0" algn="l">
              <a:lnSpc>
                <a:spcPct val="115000"/>
              </a:lnSpc>
              <a:spcBef>
                <a:spcPts val="0"/>
              </a:spcBef>
              <a:spcAft>
                <a:spcPts val="0"/>
              </a:spcAft>
              <a:buSzPts val="1100"/>
              <a:buNone/>
            </a:pPr>
            <a:r>
              <a:rPr lang="en" sz="850"/>
              <a:t>An adjacency list is good for representing sparse graphs (e.g. social networks tend to be sparse), and is the main network representation used by NetworkX.</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50fa28e0c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f50fa28e0c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An edge list is a list of all the connections between nodes.  This is a good general network representation.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You’ll also find networks described in mathematical terms, e.g. as “G = (V,E,e)” where G is the network (‘graph’), V are the nodes (‘vertices’); E are the edges and e is the relationship (‘mapping’) between edges and nodes.  Networks are covered by areas of maths that include Graph Theory.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50fa28e0c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f50fa28e0c_0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50fa28e0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f50fa28e0c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50fa28e0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f50fa28e0c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50fa28e0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f50fa28e0c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Graph: Covid5G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50fa28e0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f50fa28e0c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https://hoaxy.iuni.iu.edu/#query=vaccination&amp;sort=mixed&amp;type=Twitter&amp;lang=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Hoaxy uses Gephi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50fa28e0c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50fa28e0c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50fa28e0c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f50fa28e0c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where you need a Jupyter notebook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50fa28e0c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f50fa28e0c_0_10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50fa28e0c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50fa28e0c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50fa28e0c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f50fa28e0c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So let’s try some of this.  NetworkX produces ugly graphs, but has a good set of network analysis tools.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(NB if you want a directed graph, use nx.DiGraph() )</a:t>
            </a:r>
            <a:endParaRPr sz="85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and now you can do G.nodes and G.edges to see what’s in your graph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NB </a:t>
            </a:r>
            <a:r>
              <a:rPr lang="en" sz="850"/>
              <a:t>NetworkX has visualisations: import matplotlib, and use nx.draw(G) to see them. They’re not pretty:  when humans draw graphs, they generally think about where to put the nodes, minimise the number of links crossing over each other, make them pretty.  Computers don’t think that way, so don’t be surprised if NetworkX draws something that doesn’t look, on the surface, anything like your graph.   “Making it pretty” is one of the reasons that we use packages like Gephi to visualise graphs (another is “make it easier to spot patterns in this graph”). </a:t>
            </a:r>
            <a:endParaRPr sz="85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50fa28e0c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f50fa28e0c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Centrality is all about power.  And there are different types of power.  The simplest form of centrality is degree centrality, e.g. how many links connect directly to each node.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NetworkX centrality functions are here: </a:t>
            </a:r>
            <a:r>
              <a:rPr lang="en" sz="850" u="sng">
                <a:solidFill>
                  <a:schemeClr val="hlink"/>
                </a:solidFill>
                <a:hlinkClick r:id="rId2"/>
              </a:rPr>
              <a:t> http://networkx.lanl.gov/reference/algorithms.centrality.html</a:t>
            </a:r>
            <a:r>
              <a:rPr lang="en" sz="850"/>
              <a:t>  Note that degree centrality is normalized (divided) by the largest possible number of connections per node: in this case, 9.</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Degree centrality is not a great measure of power: a more important measures may be the number of nodes that each node can easily reach, and it’s possible that the highest-ranked node by degree centrality is part of a clique that’s not well connected to the outside world.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50fa28e0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f50fa28e0c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Between = how many nodes are there between two nodes?</a:t>
            </a:r>
            <a:endParaRPr sz="850"/>
          </a:p>
          <a:p>
            <a:pPr indent="0" lvl="0" marL="0" rtl="0" algn="l">
              <a:lnSpc>
                <a:spcPct val="115000"/>
              </a:lnSpc>
              <a:spcBef>
                <a:spcPts val="0"/>
              </a:spcBef>
              <a:spcAft>
                <a:spcPts val="0"/>
              </a:spcAft>
              <a:buSzPts val="1100"/>
              <a:buNone/>
            </a:pPr>
            <a:r>
              <a:rPr lang="en" sz="850"/>
              <a:t>Nodes with high betweenness have influence over the flow of information or goods through a network: they bridge separate communities (good) but also often are a single point of failure in communications between those communities (bad).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Betweenness = (number of shortest paths including n / total number of shortest paths) / number of pairs of nodes</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50fa28e0c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f50fa28e0c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Closeness = has the shortest average path to all other nodes in the network. Nodes with high closeness have great influence over the rest of the network, especially if influence diminishes with path length; these points are also good places to observe all information flows from.</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Closeness = sum(distance to each other node) / (number of nodes-1)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f50fa28e0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f50fa28e0c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Eigenvector centrality measures how much influence a node has in the whole network, taking account of their connections to other highly-connected nodes.  These are the “kings” of your network - they might not have great closeness or betweenness, but they do wield a lot of influence. The algorithm behind Google search, PageRank, is based on eigenvector centrality.</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NB Eigenvector centrality algorithms are complex, and won’t always give you a solution.</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50fa28e0c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f50fa28e0c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50fa28e0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f50fa28e0c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“Small world theory” = there are roughly 6 steps on the shortest path between each pair of nodes in the world (see also “6 degrees of Kevin Bacon”</a:t>
            </a:r>
            <a:r>
              <a:rPr lang="en" sz="850" u="sng">
                <a:solidFill>
                  <a:schemeClr val="hlink"/>
                </a:solidFill>
                <a:hlinkClick r:id="rId2"/>
              </a:rPr>
              <a:t> http://en.wikipedia.org/wiki/Six_degrees_of_separation</a:t>
            </a:r>
            <a:r>
              <a:rPr lang="en" sz="850"/>
              <a:t>).  The maths works out at roughly s = ln(n)/ln(k) where n is the population size and k is the average number of connections per node. For k=30, s is usually roughly 6.</a:t>
            </a:r>
            <a:endParaRPr sz="850"/>
          </a:p>
          <a:p>
            <a:pPr indent="0" lvl="0" marL="0" rtl="0" algn="l">
              <a:lnSpc>
                <a:spcPct val="115000"/>
              </a:lnSpc>
              <a:spcBef>
                <a:spcPts val="0"/>
              </a:spcBef>
              <a:spcAft>
                <a:spcPts val="0"/>
              </a:spcAft>
              <a:buSzPts val="1100"/>
              <a:buNone/>
            </a:pPr>
            <a:r>
              <a:rPr lang="en" sz="850"/>
              <a:t>NetworkX community functions:</a:t>
            </a:r>
            <a:r>
              <a:rPr lang="en" sz="850" u="sng">
                <a:solidFill>
                  <a:schemeClr val="hlink"/>
                </a:solidFill>
                <a:hlinkClick r:id="rId3"/>
              </a:rPr>
              <a:t> http://networkx.lanl.gov/reference/algorithms.community.html</a:t>
            </a:r>
            <a:endParaRPr sz="850" u="sng">
              <a:solidFill>
                <a:srgbClr val="42C7DA"/>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50fa28e0c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f50fa28e0c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These are group measures based on the numbers of links. The K-core is defined as: Every node in the clique is connected to K or more other nodes in the clique.</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Clique-level analysis and node-level analysis interact with each other, e.g. if you find a set of cliques in a network, you can then look for and use the central nodes in those cliques.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In this graph, the largest cliques have 4 nodes in them: for instance, the nodes in the pink box are all connected to each other.  There are two 4-cliques in this diagram ([[0,2,3,5],[1,3,4,6]]), two 3-cliques: [[0,1,3],[0,1,9]], and two 2-cliques: [[7,8],[8,9]].   The largest k-cores is a 2-core, with the green box around it: [0,1,2,3,4,5,6,9].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K-cores and cliques don’t always find the natural cliques in a graph (especially one containing human relationship).  N-cliques: “friend of friend” cliques; use Bron and Kerbosch algorithm.  Issues include nodes that contribute to the clique aren’t included in it. P-clique addresses some of this. Other approaches: n-clans, k-plexes etc.: see</a:t>
            </a:r>
            <a:r>
              <a:rPr lang="en" sz="850">
                <a:solidFill>
                  <a:schemeClr val="hlink"/>
                </a:solidFill>
                <a:uFill>
                  <a:noFill/>
                </a:uFill>
                <a:hlinkClick r:id="rId2"/>
              </a:rPr>
              <a:t> </a:t>
            </a:r>
            <a:r>
              <a:rPr lang="en" sz="850" u="sng">
                <a:solidFill>
                  <a:schemeClr val="hlink"/>
                </a:solidFill>
                <a:hlinkClick r:id="rId3"/>
              </a:rPr>
              <a:t>http://faculty.ucr.edu/~hanneman/nettext/C11_Cliques.html#nclique</a:t>
            </a:r>
            <a:endParaRPr sz="850" u="sng">
              <a:solidFill>
                <a:srgbClr val="42C7DA"/>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50fa28e0c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50fa28e0c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50fa28e0c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f50fa28e0c_0_10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Ticketing system, e.g. Jira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 good place to start is First Draft’s list of tools: </a:t>
            </a:r>
            <a:r>
              <a:rPr lang="en" u="sng">
                <a:solidFill>
                  <a:schemeClr val="hlink"/>
                </a:solidFill>
                <a:hlinkClick r:id="rId2"/>
              </a:rPr>
              <a:t>https://start.me/p/vjv80b/first-draft-basic-toolkit</a:t>
            </a:r>
            <a:r>
              <a:rPr lang="en"/>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50fa28e0c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50fa28e0c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50fa28e0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f50fa28e0c_0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Simple contagion (aka diffusion) models are used when it’s important that you find *everybody* in contact, e.g. for Ebola, you have to assume that everyone an infectious person is in contact with is a potential carrier. Here, we assume that node 9 changes state first; in the next step of the algorithm, the nodes directly connected to it (0,1,7) change state; in the next step, the nodes connected to (0,1,7) change state, etc. etc.</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Thought experiment: infections are time-sensitive, e.g. you get infected, then either get better or die. How would you represent this in a network? What would you expect to happen in a small-world network?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50fa28e0c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f50fa28e0c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Complex contagion are diffusion models for more complex choices, e.g. whether to go see a movie, based on your friends’ opinions plus reading movie reviews.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In complex contagion, a node changes state based on the state of *all* its neighbors, and often also on outside information; just because 9 is in one state, 1 doesn’t have to change to that state too (but it might change state with probability p).</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0fa28e0c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0fa28e0c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a:t>
            </a:r>
            <a:r>
              <a:rPr lang="en" u="sng">
                <a:solidFill>
                  <a:schemeClr val="hlink"/>
                </a:solidFill>
                <a:hlinkClick r:id="rId2"/>
              </a:rPr>
              <a:t>https://www.scientificamerican.com/article/information-overload-helps-fake-news-spread-and-social-media-knows-it/</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50fa28e0c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f50fa28e0c_0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dk1"/>
                </a:solidFill>
                <a:hlinkClick r:id="rId2">
                  <a:extLst>
                    <a:ext uri="{A12FA001-AC4F-418D-AE19-62706E023703}">
                      <ahyp:hlinkClr val="tx"/>
                    </a:ext>
                  </a:extLst>
                </a:hlinkClick>
              </a:rPr>
              <a:t>https://www.anaconda.com/products/individual</a:t>
            </a:r>
            <a:r>
              <a:rPr lang="en"/>
              <a:t> - if you’re not sure what to choose, grab the graphical installer for the machine you’re 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Click “continue” a lot.  And yes, you do want the PyCharm IDE (I write python code using SublimeText, but PyCharm really is a lovely tool, and again if you’re not sure, just use it).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50fa28e0c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f50fa28e0c_0_1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cd (“change directory”) is the terminal window command to change directory.  </a:t>
            </a:r>
            <a:endParaRPr sz="850"/>
          </a:p>
          <a:p>
            <a:pPr indent="-282575" lvl="0" marL="457200" rtl="0" algn="l">
              <a:lnSpc>
                <a:spcPct val="115000"/>
              </a:lnSpc>
              <a:spcBef>
                <a:spcPts val="1200"/>
              </a:spcBef>
              <a:spcAft>
                <a:spcPts val="0"/>
              </a:spcAft>
              <a:buSzPts val="850"/>
              <a:buChar char="●"/>
            </a:pPr>
            <a:r>
              <a:rPr lang="en" sz="850"/>
              <a:t>“cd ~” takes you to your ‘top’ directory, where typing “ls” (mac) or “dir” (windows) will show you directories like Desktop, Downloads or Documents.  </a:t>
            </a:r>
            <a:endParaRPr sz="850"/>
          </a:p>
          <a:p>
            <a:pPr indent="-282575" lvl="0" marL="457200" rtl="0" algn="l">
              <a:lnSpc>
                <a:spcPct val="115000"/>
              </a:lnSpc>
              <a:spcBef>
                <a:spcPts val="0"/>
              </a:spcBef>
              <a:spcAft>
                <a:spcPts val="0"/>
              </a:spcAft>
              <a:buSzPts val="850"/>
              <a:buChar char="●"/>
            </a:pPr>
            <a:r>
              <a:rPr lang="en" sz="850"/>
              <a:t>“cd dir1/dir2/dir3” takes you ‘down’ directories, to dir3 which is below dir2 which is below dir1.  This is the terminal equivalent of starting in one directory, then clicking on dir1, dir2 then dir3. </a:t>
            </a:r>
            <a:endParaRPr sz="850"/>
          </a:p>
          <a:p>
            <a:pPr indent="-282575" lvl="0" marL="457200" rtl="0" algn="l">
              <a:lnSpc>
                <a:spcPct val="115000"/>
              </a:lnSpc>
              <a:spcBef>
                <a:spcPts val="0"/>
              </a:spcBef>
              <a:spcAft>
                <a:spcPts val="0"/>
              </a:spcAft>
              <a:buSzPts val="850"/>
              <a:buChar char="●"/>
            </a:pPr>
            <a:r>
              <a:rPr lang="en" sz="850"/>
              <a:t>“cd ..” takes you ‘up’ directories: for instance, “cd ..” in dir3 will take you to dir2.</a:t>
            </a:r>
            <a:endParaRPr sz="850"/>
          </a:p>
          <a:p>
            <a:pPr indent="-282575" lvl="0" marL="457200" rtl="0" algn="l">
              <a:lnSpc>
                <a:spcPct val="115000"/>
              </a:lnSpc>
              <a:spcBef>
                <a:spcPts val="0"/>
              </a:spcBef>
              <a:spcAft>
                <a:spcPts val="0"/>
              </a:spcAft>
              <a:buSzPts val="850"/>
              <a:buChar char="●"/>
            </a:pPr>
            <a:r>
              <a:rPr lang="en" sz="850"/>
              <a:t>“pwd” (mac) or “dir” (windows) will show you which directory you are in at the moment.  If you get lost, “cd ~”. </a:t>
            </a:r>
            <a:endParaRPr sz="850"/>
          </a:p>
          <a:p>
            <a:pPr indent="0" lvl="0" marL="0" rtl="0" algn="l">
              <a:lnSpc>
                <a:spcPct val="100000"/>
              </a:lnSpc>
              <a:spcBef>
                <a:spcPts val="1200"/>
              </a:spcBef>
              <a:spcAft>
                <a:spcPts val="0"/>
              </a:spcAft>
              <a:buSzPts val="1100"/>
              <a:buNone/>
            </a:pPr>
            <a:r>
              <a:rPr lang="en"/>
              <a:t>Now sometimes this will go wrong… Google search, and your friendly community, are your friends here.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50fa28e0c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f50fa28e0c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850"/>
              <a:t>A browser window will open. In it you’ll see a list of files - the ones in the directory you typed “Jupyter notebook” from.  You can open most of these in Jupyter.  Some of them will make sense.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Jupyter starts with the Dashboard view.  This lists all the files in the directory that you called iPython from, including directories.   If you accidentally delete this view, open a web browser and type “localhost:8888” in the address window to get back to it.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Things you need to know about in here:</a:t>
            </a:r>
            <a:endParaRPr sz="850"/>
          </a:p>
          <a:p>
            <a:pPr indent="-282575" lvl="0" marL="457200" rtl="0" algn="l">
              <a:lnSpc>
                <a:spcPct val="115000"/>
              </a:lnSpc>
              <a:spcBef>
                <a:spcPts val="1200"/>
              </a:spcBef>
              <a:spcAft>
                <a:spcPts val="0"/>
              </a:spcAft>
              <a:buSzPts val="850"/>
              <a:buChar char="●"/>
            </a:pPr>
            <a:r>
              <a:rPr lang="en" sz="850"/>
              <a:t>The “New” button on the top right hand side.  Click on this, then “Python 3”, to create a new iPython notebook file. </a:t>
            </a:r>
            <a:endParaRPr sz="850"/>
          </a:p>
          <a:p>
            <a:pPr indent="-282575" lvl="0" marL="457200" rtl="0" algn="l">
              <a:lnSpc>
                <a:spcPct val="115000"/>
              </a:lnSpc>
              <a:spcBef>
                <a:spcPts val="0"/>
              </a:spcBef>
              <a:spcAft>
                <a:spcPts val="0"/>
              </a:spcAft>
              <a:buSzPts val="850"/>
              <a:buChar char="●"/>
            </a:pPr>
            <a:r>
              <a:rPr lang="en" sz="850"/>
              <a:t>The file listing. Click on any file or directory to open it. </a:t>
            </a:r>
            <a:endParaRPr sz="850"/>
          </a:p>
          <a:p>
            <a:pPr indent="-282575" lvl="0" marL="457200" rtl="0" algn="l">
              <a:lnSpc>
                <a:spcPct val="115000"/>
              </a:lnSpc>
              <a:spcBef>
                <a:spcPts val="0"/>
              </a:spcBef>
              <a:spcAft>
                <a:spcPts val="0"/>
              </a:spcAft>
              <a:buSzPts val="850"/>
              <a:buChar char="●"/>
            </a:pPr>
            <a:r>
              <a:rPr lang="en" sz="850"/>
              <a:t>The current directory (the grey bar above the files list): click on this to go back up from a directory.</a:t>
            </a:r>
            <a:endParaRPr sz="850"/>
          </a:p>
          <a:p>
            <a:pPr indent="0" lvl="0" marL="0" rtl="0" algn="l">
              <a:lnSpc>
                <a:spcPct val="115000"/>
              </a:lnSpc>
              <a:spcBef>
                <a:spcPts val="1200"/>
              </a:spcBef>
              <a:spcAft>
                <a:spcPts val="0"/>
              </a:spcAft>
              <a:buSzPts val="1100"/>
              <a:buNone/>
            </a:pPr>
            <a:r>
              <a:rPr lang="en" sz="850"/>
              <a:t>Jupyter notebooks are files that contain both formatted text and code; depending on how you set up your notebooks, they can run code written in Python, R or several other languages. </a:t>
            </a:r>
            <a:endParaRPr sz="850"/>
          </a:p>
          <a:p>
            <a:pPr indent="0" lvl="0" marL="0" rtl="0" algn="l">
              <a:lnSpc>
                <a:spcPct val="115000"/>
              </a:lnSpc>
              <a:spcBef>
                <a:spcPts val="0"/>
              </a:spcBef>
              <a:spcAft>
                <a:spcPts val="0"/>
              </a:spcAft>
              <a:buSzPts val="1100"/>
              <a:buNone/>
            </a:pPr>
            <a:r>
              <a:t/>
            </a:r>
            <a:endParaRPr sz="850"/>
          </a:p>
          <a:p>
            <a:pPr indent="0" lvl="0" marL="0" rtl="0" algn="l">
              <a:lnSpc>
                <a:spcPct val="115000"/>
              </a:lnSpc>
              <a:spcBef>
                <a:spcPts val="0"/>
              </a:spcBef>
              <a:spcAft>
                <a:spcPts val="0"/>
              </a:spcAft>
              <a:buSzPts val="1100"/>
              <a:buNone/>
            </a:pPr>
            <a:r>
              <a:rPr lang="en" sz="850"/>
              <a:t>Jupyter notebooks were originally called ipython notebooks: they’ll be called this in many places online, but apart from the name change, they’re fundamentally the same thing: text and code, mixed together, and any instructions for ‘</a:t>
            </a:r>
            <a:r>
              <a:rPr lang="en" sz="850"/>
              <a:t>ipython</a:t>
            </a:r>
            <a:r>
              <a:rPr lang="en" sz="850"/>
              <a:t> notebook’ will work for ‘jupyter notebook’ too. </a:t>
            </a:r>
            <a:endParaRPr sz="850"/>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50fa28e0c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f50fa28e0c_0_1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you open up (click on the filename in the jupyter dashboard) a code file in jupyter, you’ll see this.  The code, handily colour-coded to show comments, variables etc.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0" name="Shape 50"/>
        <p:cNvGrpSpPr/>
        <p:nvPr/>
      </p:nvGrpSpPr>
      <p:grpSpPr>
        <a:xfrm>
          <a:off x="0" y="0"/>
          <a:ext cx="0" cy="0"/>
          <a:chOff x="0" y="0"/>
          <a:chExt cx="0" cy="0"/>
        </a:xfrm>
      </p:grpSpPr>
      <p:sp>
        <p:nvSpPr>
          <p:cNvPr id="51" name="Google Shape;51;p13"/>
          <p:cNvSpPr txBox="1"/>
          <p:nvPr>
            <p:ph type="title"/>
          </p:nvPr>
        </p:nvSpPr>
        <p:spPr>
          <a:xfrm>
            <a:off x="715913" y="81731"/>
            <a:ext cx="7200900" cy="606600"/>
          </a:xfrm>
          <a:prstGeom prst="rect">
            <a:avLst/>
          </a:prstGeom>
          <a:noFill/>
          <a:ln>
            <a:noFill/>
          </a:ln>
        </p:spPr>
        <p:txBody>
          <a:bodyPr anchorCtr="0" anchor="t" bIns="34275" lIns="34275" spcFirstLastPara="1" rIns="34275" wrap="square" tIns="34275">
            <a:normAutofit/>
          </a:bodyPr>
          <a:lstStyle>
            <a:lvl1pPr lvl="0" rtl="0" algn="l">
              <a:lnSpc>
                <a:spcPct val="89000"/>
              </a:lnSpc>
              <a:spcBef>
                <a:spcPts val="0"/>
              </a:spcBef>
              <a:spcAft>
                <a:spcPts val="0"/>
              </a:spcAft>
              <a:buClr>
                <a:srgbClr val="1A2E40"/>
              </a:buClr>
              <a:buSzPts val="1400"/>
              <a:buNone/>
              <a:defRPr/>
            </a:lvl1pPr>
            <a:lvl2pPr lvl="1" rtl="0" algn="l">
              <a:lnSpc>
                <a:spcPct val="89000"/>
              </a:lnSpc>
              <a:spcBef>
                <a:spcPts val="0"/>
              </a:spcBef>
              <a:spcAft>
                <a:spcPts val="0"/>
              </a:spcAft>
              <a:buClr>
                <a:srgbClr val="1A2E40"/>
              </a:buClr>
              <a:buSzPts val="1400"/>
              <a:buNone/>
              <a:defRPr/>
            </a:lvl2pPr>
            <a:lvl3pPr lvl="2" rtl="0" algn="l">
              <a:lnSpc>
                <a:spcPct val="89000"/>
              </a:lnSpc>
              <a:spcBef>
                <a:spcPts val="0"/>
              </a:spcBef>
              <a:spcAft>
                <a:spcPts val="0"/>
              </a:spcAft>
              <a:buClr>
                <a:srgbClr val="1A2E40"/>
              </a:buClr>
              <a:buSzPts val="1400"/>
              <a:buNone/>
              <a:defRPr/>
            </a:lvl3pPr>
            <a:lvl4pPr lvl="3" rtl="0" algn="l">
              <a:lnSpc>
                <a:spcPct val="89000"/>
              </a:lnSpc>
              <a:spcBef>
                <a:spcPts val="0"/>
              </a:spcBef>
              <a:spcAft>
                <a:spcPts val="0"/>
              </a:spcAft>
              <a:buClr>
                <a:srgbClr val="1A2E40"/>
              </a:buClr>
              <a:buSzPts val="1400"/>
              <a:buNone/>
              <a:defRPr/>
            </a:lvl4pPr>
            <a:lvl5pPr lvl="4" rtl="0" algn="l">
              <a:lnSpc>
                <a:spcPct val="89000"/>
              </a:lnSpc>
              <a:spcBef>
                <a:spcPts val="0"/>
              </a:spcBef>
              <a:spcAft>
                <a:spcPts val="0"/>
              </a:spcAft>
              <a:buClr>
                <a:srgbClr val="1A2E40"/>
              </a:buClr>
              <a:buSzPts val="1400"/>
              <a:buNone/>
              <a:defRPr/>
            </a:lvl5pPr>
            <a:lvl6pPr lvl="5" rtl="0" algn="l">
              <a:lnSpc>
                <a:spcPct val="89000"/>
              </a:lnSpc>
              <a:spcBef>
                <a:spcPts val="0"/>
              </a:spcBef>
              <a:spcAft>
                <a:spcPts val="0"/>
              </a:spcAft>
              <a:buClr>
                <a:srgbClr val="1A2E40"/>
              </a:buClr>
              <a:buSzPts val="1400"/>
              <a:buNone/>
              <a:defRPr/>
            </a:lvl6pPr>
            <a:lvl7pPr lvl="6" rtl="0" algn="l">
              <a:lnSpc>
                <a:spcPct val="89000"/>
              </a:lnSpc>
              <a:spcBef>
                <a:spcPts val="0"/>
              </a:spcBef>
              <a:spcAft>
                <a:spcPts val="0"/>
              </a:spcAft>
              <a:buClr>
                <a:srgbClr val="1A2E40"/>
              </a:buClr>
              <a:buSzPts val="1400"/>
              <a:buNone/>
              <a:defRPr/>
            </a:lvl7pPr>
            <a:lvl8pPr lvl="7" rtl="0" algn="l">
              <a:lnSpc>
                <a:spcPct val="89000"/>
              </a:lnSpc>
              <a:spcBef>
                <a:spcPts val="0"/>
              </a:spcBef>
              <a:spcAft>
                <a:spcPts val="0"/>
              </a:spcAft>
              <a:buClr>
                <a:srgbClr val="1A2E40"/>
              </a:buClr>
              <a:buSzPts val="1400"/>
              <a:buNone/>
              <a:defRPr/>
            </a:lvl8pPr>
            <a:lvl9pPr lvl="8" rtl="0" algn="l">
              <a:lnSpc>
                <a:spcPct val="89000"/>
              </a:lnSpc>
              <a:spcBef>
                <a:spcPts val="0"/>
              </a:spcBef>
              <a:spcAft>
                <a:spcPts val="0"/>
              </a:spcAft>
              <a:buClr>
                <a:srgbClr val="1A2E40"/>
              </a:buClr>
              <a:buSzPts val="1400"/>
              <a:buNone/>
              <a:defRPr/>
            </a:lvl9pPr>
          </a:lstStyle>
          <a:p/>
        </p:txBody>
      </p:sp>
      <p:sp>
        <p:nvSpPr>
          <p:cNvPr id="52" name="Google Shape;52;p13"/>
          <p:cNvSpPr txBox="1"/>
          <p:nvPr>
            <p:ph idx="12" type="sldNum"/>
          </p:nvPr>
        </p:nvSpPr>
        <p:spPr>
          <a:xfrm>
            <a:off x="8096565" y="4892405"/>
            <a:ext cx="205200" cy="207900"/>
          </a:xfrm>
          <a:prstGeom prst="rect">
            <a:avLst/>
          </a:prstGeom>
          <a:noFill/>
          <a:ln>
            <a:noFill/>
          </a:ln>
        </p:spPr>
        <p:txBody>
          <a:bodyPr anchorCtr="0" anchor="ctr" bIns="34275" lIns="34275" spcFirstLastPara="1" rIns="34275" wrap="square" tIns="34275">
            <a:spAutoFit/>
          </a:bodyPr>
          <a:lstStyle>
            <a:lvl1pPr indent="0" lvl="0"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1pPr>
            <a:lvl2pPr indent="0" lvl="1"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2pPr>
            <a:lvl3pPr indent="0" lvl="2"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3pPr>
            <a:lvl4pPr indent="0" lvl="3"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4pPr>
            <a:lvl5pPr indent="0" lvl="4"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5pPr>
            <a:lvl6pPr indent="0" lvl="5"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6pPr>
            <a:lvl7pPr indent="0" lvl="6"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7pPr>
            <a:lvl8pPr indent="0" lvl="7"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8pPr>
            <a:lvl9pPr indent="0" lvl="8" marL="0" rtl="0" algn="r">
              <a:lnSpc>
                <a:spcPct val="100000"/>
              </a:lnSpc>
              <a:spcBef>
                <a:spcPts val="0"/>
              </a:spcBef>
              <a:spcAft>
                <a:spcPts val="0"/>
              </a:spcAft>
              <a:buClr>
                <a:srgbClr val="1A2E40"/>
              </a:buClr>
              <a:buSzPts val="900"/>
              <a:buFont typeface="Libre Franklin"/>
              <a:buNone/>
              <a:defRPr sz="900">
                <a:solidFill>
                  <a:srgbClr val="1A2E40"/>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53" name="Shape 53"/>
        <p:cNvGrpSpPr/>
        <p:nvPr/>
      </p:nvGrpSpPr>
      <p:grpSpPr>
        <a:xfrm>
          <a:off x="0" y="0"/>
          <a:ext cx="0" cy="0"/>
          <a:chOff x="0" y="0"/>
          <a:chExt cx="0" cy="0"/>
        </a:xfrm>
      </p:grpSpPr>
      <p:sp>
        <p:nvSpPr>
          <p:cNvPr id="54" name="Google Shape;54;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6" name="Google Shape;56;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7" name="Google Shape;57;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8" name="Google Shape;58;p14"/>
          <p:cNvSpPr txBox="1"/>
          <p:nvPr>
            <p:ph idx="12" type="sldNum"/>
          </p:nvPr>
        </p:nvSpPr>
        <p:spPr>
          <a:xfrm>
            <a:off x="6457950" y="4767263"/>
            <a:ext cx="2057400" cy="207600"/>
          </a:xfrm>
          <a:prstGeom prst="rect">
            <a:avLst/>
          </a:prstGeom>
          <a:noFill/>
          <a:ln>
            <a:noFill/>
          </a:ln>
        </p:spPr>
        <p:txBody>
          <a:bodyPr anchorCtr="0" anchor="ctr" bIns="34275" lIns="68575" spcFirstLastPara="1" rIns="68575" wrap="square" tIns="34275">
            <a:normAutofit lnSpcReduction="1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5">
    <p:spTree>
      <p:nvGrpSpPr>
        <p:cNvPr id="59" name="Shape 59"/>
        <p:cNvGrpSpPr/>
        <p:nvPr/>
      </p:nvGrpSpPr>
      <p:grpSpPr>
        <a:xfrm>
          <a:off x="0" y="0"/>
          <a:ext cx="0" cy="0"/>
          <a:chOff x="0" y="0"/>
          <a:chExt cx="0" cy="0"/>
        </a:xfrm>
      </p:grpSpPr>
      <p:sp>
        <p:nvSpPr>
          <p:cNvPr id="60" name="Google Shape;60;p15"/>
          <p:cNvSpPr txBox="1"/>
          <p:nvPr>
            <p:ph idx="12" type="sldNum"/>
          </p:nvPr>
        </p:nvSpPr>
        <p:spPr>
          <a:xfrm>
            <a:off x="8124758" y="4462701"/>
            <a:ext cx="174300" cy="1770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1pPr>
            <a:lvl2pPr indent="0" lvl="1"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2pPr>
            <a:lvl3pPr indent="0" lvl="2"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3pPr>
            <a:lvl4pPr indent="0" lvl="3"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4pPr>
            <a:lvl5pPr indent="0" lvl="4"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5pPr>
            <a:lvl6pPr indent="0" lvl="5"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6pPr>
            <a:lvl7pPr indent="0" lvl="6"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7pPr>
            <a:lvl8pPr indent="0" lvl="7"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8pPr>
            <a:lvl9pPr indent="0" lvl="8"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sz="8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cogsec-collaborative/amitt_tracking/blob/master/andypatel_get_data.py" TargetMode="Externa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gephi.org/users/downloa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anaconda.com/products/individual" TargetMode="External"/><Relationship Id="rId4" Type="http://schemas.openxmlformats.org/officeDocument/2006/relationships/image" Target="../media/image10.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Week 5 Class 2: </a:t>
            </a:r>
            <a:endParaRPr/>
          </a:p>
          <a:p>
            <a:pPr indent="0" lvl="0" marL="0" rtl="0" algn="ctr">
              <a:spcBef>
                <a:spcPts val="0"/>
              </a:spcBef>
              <a:spcAft>
                <a:spcPts val="0"/>
              </a:spcAft>
              <a:buNone/>
            </a:pPr>
            <a:r>
              <a:rPr lang="en"/>
              <a:t>Graphs</a:t>
            </a:r>
            <a:endParaRPr/>
          </a:p>
        </p:txBody>
      </p:sp>
      <p:sp>
        <p:nvSpPr>
          <p:cNvPr id="66" name="Google Shape;66;p16"/>
          <p:cNvSpPr txBox="1"/>
          <p:nvPr>
            <p:ph idx="1" type="subTitle"/>
          </p:nvPr>
        </p:nvSpPr>
        <p:spPr>
          <a:xfrm>
            <a:off x="311700" y="35713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INST408C: Cognitive Security | Fall 2021 | SJ Terp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87900" y="12235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Jupyter notebook in Jupyter</a:t>
            </a:r>
            <a:endParaRPr/>
          </a:p>
        </p:txBody>
      </p:sp>
      <p:pic>
        <p:nvPicPr>
          <p:cNvPr id="127" name="Google Shape;127;p25"/>
          <p:cNvPicPr preferRelativeResize="0"/>
          <p:nvPr/>
        </p:nvPicPr>
        <p:blipFill rotWithShape="1">
          <a:blip r:embed="rId3">
            <a:alphaModFix/>
          </a:blip>
          <a:srcRect b="0" l="0" r="0" t="0"/>
          <a:stretch/>
        </p:blipFill>
        <p:spPr>
          <a:xfrm>
            <a:off x="719425" y="808450"/>
            <a:ext cx="7705162" cy="4030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87900" y="992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Jupyter Notebook: Print View</a:t>
            </a:r>
            <a:endParaRPr/>
          </a:p>
        </p:txBody>
      </p:sp>
      <p:pic>
        <p:nvPicPr>
          <p:cNvPr id="133" name="Google Shape;133;p26"/>
          <p:cNvPicPr preferRelativeResize="0"/>
          <p:nvPr/>
        </p:nvPicPr>
        <p:blipFill rotWithShape="1">
          <a:blip r:embed="rId3">
            <a:alphaModFix/>
          </a:blip>
          <a:srcRect b="0" l="0" r="0" t="0"/>
          <a:stretch/>
        </p:blipFill>
        <p:spPr>
          <a:xfrm>
            <a:off x="642300" y="785300"/>
            <a:ext cx="7859411" cy="4053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2150850"/>
            <a:ext cx="8520600" cy="84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Relationships are everywhere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Infrastructure</a:t>
            </a:r>
            <a:endParaRPr/>
          </a:p>
        </p:txBody>
      </p:sp>
      <p:pic>
        <p:nvPicPr>
          <p:cNvPr id="144" name="Google Shape;144;p28"/>
          <p:cNvPicPr preferRelativeResize="0"/>
          <p:nvPr/>
        </p:nvPicPr>
        <p:blipFill rotWithShape="1">
          <a:blip r:embed="rId3">
            <a:alphaModFix/>
          </a:blip>
          <a:srcRect b="0" l="0" r="0" t="0"/>
          <a:stretch/>
        </p:blipFill>
        <p:spPr>
          <a:xfrm>
            <a:off x="152400" y="1296525"/>
            <a:ext cx="4616732" cy="2727700"/>
          </a:xfrm>
          <a:prstGeom prst="rect">
            <a:avLst/>
          </a:prstGeom>
          <a:noFill/>
          <a:ln>
            <a:noFill/>
          </a:ln>
        </p:spPr>
      </p:pic>
      <p:pic>
        <p:nvPicPr>
          <p:cNvPr id="145" name="Google Shape;145;p28"/>
          <p:cNvPicPr preferRelativeResize="0"/>
          <p:nvPr/>
        </p:nvPicPr>
        <p:blipFill rotWithShape="1">
          <a:blip r:embed="rId4">
            <a:alphaModFix/>
          </a:blip>
          <a:srcRect b="0" l="0" r="0" t="0"/>
          <a:stretch/>
        </p:blipFill>
        <p:spPr>
          <a:xfrm>
            <a:off x="4871550" y="1296525"/>
            <a:ext cx="4120051" cy="2727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87900" y="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Social Media accounts</a:t>
            </a:r>
            <a:endParaRPr/>
          </a:p>
        </p:txBody>
      </p:sp>
      <p:pic>
        <p:nvPicPr>
          <p:cNvPr id="151" name="Google Shape;151;p29"/>
          <p:cNvPicPr preferRelativeResize="0"/>
          <p:nvPr/>
        </p:nvPicPr>
        <p:blipFill rotWithShape="1">
          <a:blip r:embed="rId3">
            <a:alphaModFix/>
          </a:blip>
          <a:srcRect b="0" l="0" r="0" t="0"/>
          <a:stretch/>
        </p:blipFill>
        <p:spPr>
          <a:xfrm>
            <a:off x="1737488" y="607750"/>
            <a:ext cx="5669014" cy="43576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87900" y="1931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Word co-occurrence</a:t>
            </a:r>
            <a:endParaRPr/>
          </a:p>
        </p:txBody>
      </p:sp>
      <p:pic>
        <p:nvPicPr>
          <p:cNvPr id="157" name="Google Shape;157;p30"/>
          <p:cNvPicPr preferRelativeResize="0"/>
          <p:nvPr/>
        </p:nvPicPr>
        <p:blipFill rotWithShape="1">
          <a:blip r:embed="rId3">
            <a:alphaModFix/>
          </a:blip>
          <a:srcRect b="0" l="0" r="0" t="0"/>
          <a:stretch/>
        </p:blipFill>
        <p:spPr>
          <a:xfrm>
            <a:off x="2271300" y="879275"/>
            <a:ext cx="4716175" cy="3937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37450" y="1427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Document Similarity</a:t>
            </a:r>
            <a:endParaRPr/>
          </a:p>
        </p:txBody>
      </p:sp>
      <p:pic>
        <p:nvPicPr>
          <p:cNvPr id="163" name="Google Shape;163;p31"/>
          <p:cNvPicPr preferRelativeResize="0"/>
          <p:nvPr/>
        </p:nvPicPr>
        <p:blipFill rotWithShape="1">
          <a:blip r:embed="rId3">
            <a:alphaModFix/>
          </a:blip>
          <a:srcRect b="0" l="0" r="0" t="0"/>
          <a:stretch/>
        </p:blipFill>
        <p:spPr>
          <a:xfrm>
            <a:off x="2314825" y="754175"/>
            <a:ext cx="4514350" cy="406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87900" y="1805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Image and video similarity</a:t>
            </a:r>
            <a:endParaRPr/>
          </a:p>
        </p:txBody>
      </p:sp>
      <p:pic>
        <p:nvPicPr>
          <p:cNvPr id="169" name="Google Shape;169;p32"/>
          <p:cNvPicPr preferRelativeResize="0"/>
          <p:nvPr/>
        </p:nvPicPr>
        <p:blipFill rotWithShape="1">
          <a:blip r:embed="rId3">
            <a:alphaModFix/>
          </a:blip>
          <a:srcRect b="0" l="0" r="0" t="0"/>
          <a:stretch/>
        </p:blipFill>
        <p:spPr>
          <a:xfrm>
            <a:off x="2662250" y="929725"/>
            <a:ext cx="4177798" cy="3908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AMITT STIX</a:t>
            </a:r>
            <a:endParaRPr/>
          </a:p>
        </p:txBody>
      </p:sp>
      <p:pic>
        <p:nvPicPr>
          <p:cNvPr id="175" name="Google Shape;175;p33"/>
          <p:cNvPicPr preferRelativeResize="0"/>
          <p:nvPr/>
        </p:nvPicPr>
        <p:blipFill>
          <a:blip r:embed="rId3">
            <a:alphaModFix/>
          </a:blip>
          <a:stretch>
            <a:fillRect/>
          </a:stretch>
        </p:blipFill>
        <p:spPr>
          <a:xfrm>
            <a:off x="1628450" y="572700"/>
            <a:ext cx="5601700" cy="440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300500" y="210500"/>
            <a:ext cx="2867700" cy="25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Social media influence</a:t>
            </a:r>
            <a:endParaRPr/>
          </a:p>
        </p:txBody>
      </p:sp>
      <p:pic>
        <p:nvPicPr>
          <p:cNvPr id="181" name="Google Shape;181;p34"/>
          <p:cNvPicPr preferRelativeResize="0"/>
          <p:nvPr/>
        </p:nvPicPr>
        <p:blipFill>
          <a:blip r:embed="rId3">
            <a:alphaModFix/>
          </a:blip>
          <a:stretch>
            <a:fillRect/>
          </a:stretch>
        </p:blipFill>
        <p:spPr>
          <a:xfrm>
            <a:off x="3823575" y="210500"/>
            <a:ext cx="5008725" cy="472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7"/>
          <p:cNvSpPr txBox="1"/>
          <p:nvPr>
            <p:ph type="title"/>
          </p:nvPr>
        </p:nvSpPr>
        <p:spPr>
          <a:xfrm>
            <a:off x="311700" y="134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5</a:t>
            </a:r>
            <a:endParaRPr/>
          </a:p>
        </p:txBody>
      </p:sp>
      <p:sp>
        <p:nvSpPr>
          <p:cNvPr id="72" name="Google Shape;72;p17"/>
          <p:cNvSpPr txBox="1"/>
          <p:nvPr>
            <p:ph idx="1" type="body"/>
          </p:nvPr>
        </p:nvSpPr>
        <p:spPr>
          <a:xfrm>
            <a:off x="311700" y="952375"/>
            <a:ext cx="3799800" cy="208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Monday</a:t>
            </a:r>
            <a:endParaRPr/>
          </a:p>
          <a:p>
            <a:pPr indent="0" lvl="0" marL="0" rtl="0" algn="l">
              <a:lnSpc>
                <a:spcPct val="100000"/>
              </a:lnSpc>
              <a:spcBef>
                <a:spcPts val="1200"/>
              </a:spcBef>
              <a:spcAft>
                <a:spcPts val="0"/>
              </a:spcAft>
              <a:buNone/>
            </a:pPr>
            <a:r>
              <a:rPr b="1" lang="en" sz="1000">
                <a:solidFill>
                  <a:schemeClr val="dk1"/>
                </a:solidFill>
                <a:latin typeface="Avenir"/>
                <a:ea typeface="Avenir"/>
                <a:cs typeface="Avenir"/>
                <a:sym typeface="Avenir"/>
              </a:rPr>
              <a:t>Frameworks for understanding cognitive security</a:t>
            </a:r>
            <a:endParaRPr sz="1000">
              <a:solidFill>
                <a:schemeClr val="dk1"/>
              </a:solidFill>
              <a:latin typeface="Avenir"/>
              <a:ea typeface="Avenir"/>
              <a:cs typeface="Avenir"/>
              <a:sym typeface="Avenir"/>
            </a:endParaRPr>
          </a:p>
          <a:p>
            <a:pPr indent="-292100" lvl="0" marL="457200" rtl="0" algn="l">
              <a:lnSpc>
                <a:spcPct val="10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Layer-based models</a:t>
            </a:r>
            <a:endParaRPr sz="1200">
              <a:solidFill>
                <a:schemeClr val="dk1"/>
              </a:solidFill>
              <a:latin typeface="Avenir"/>
              <a:ea typeface="Avenir"/>
              <a:cs typeface="Avenir"/>
              <a:sym typeface="Avenir"/>
            </a:endParaRPr>
          </a:p>
          <a:p>
            <a:pPr indent="-292100" lvl="0" marL="457200" rtl="0" algn="l">
              <a:lnSpc>
                <a:spcPct val="10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Object-based models</a:t>
            </a:r>
            <a:endParaRPr sz="1200">
              <a:solidFill>
                <a:schemeClr val="dk1"/>
              </a:solidFill>
              <a:latin typeface="Avenir"/>
              <a:ea typeface="Avenir"/>
              <a:cs typeface="Avenir"/>
              <a:sym typeface="Avenir"/>
            </a:endParaRPr>
          </a:p>
          <a:p>
            <a:pPr indent="-292100" lvl="0" marL="457200" rtl="0" algn="l">
              <a:lnSpc>
                <a:spcPct val="10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Behaviour-based models</a:t>
            </a:r>
            <a:endParaRPr sz="1000">
              <a:solidFill>
                <a:schemeClr val="dk1"/>
              </a:solidFill>
              <a:latin typeface="Avenir"/>
              <a:ea typeface="Avenir"/>
              <a:cs typeface="Avenir"/>
              <a:sym typeface="Avenir"/>
            </a:endParaRPr>
          </a:p>
          <a:p>
            <a:pPr indent="-292100" lvl="0" marL="457200" rtl="0" algn="l">
              <a:lnSpc>
                <a:spcPct val="10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Introduces students to infosec-related models of information operations and disinformation, with examples of their use and connection to other information security practices. </a:t>
            </a:r>
            <a:endParaRPr sz="1000">
              <a:solidFill>
                <a:schemeClr val="dk1"/>
              </a:solidFill>
              <a:latin typeface="Avenir"/>
              <a:ea typeface="Avenir"/>
              <a:cs typeface="Avenir"/>
              <a:sym typeface="Avenir"/>
            </a:endParaRPr>
          </a:p>
          <a:p>
            <a:pPr indent="-292100" lvl="0" marL="457200" rtl="0" algn="l">
              <a:lnSpc>
                <a:spcPct val="10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Outcome: students will be able to evaluate disinformation incidents and their components. </a:t>
            </a:r>
            <a:endParaRPr/>
          </a:p>
        </p:txBody>
      </p:sp>
      <p:sp>
        <p:nvSpPr>
          <p:cNvPr id="73" name="Google Shape;73;p17"/>
          <p:cNvSpPr txBox="1"/>
          <p:nvPr>
            <p:ph idx="1" type="body"/>
          </p:nvPr>
        </p:nvSpPr>
        <p:spPr>
          <a:xfrm>
            <a:off x="4755975" y="952375"/>
            <a:ext cx="3720000" cy="182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Wednesday</a:t>
            </a:r>
            <a:endParaRPr/>
          </a:p>
          <a:p>
            <a:pPr indent="0" lvl="0" marL="0" rtl="0" algn="l">
              <a:lnSpc>
                <a:spcPct val="100000"/>
              </a:lnSpc>
              <a:spcBef>
                <a:spcPts val="1200"/>
              </a:spcBef>
              <a:spcAft>
                <a:spcPts val="0"/>
              </a:spcAft>
              <a:buNone/>
            </a:pPr>
            <a:r>
              <a:rPr lang="en" sz="1000">
                <a:solidFill>
                  <a:schemeClr val="dk1"/>
                </a:solidFill>
                <a:latin typeface="Avenir"/>
                <a:ea typeface="Avenir"/>
                <a:cs typeface="Avenir"/>
                <a:sym typeface="Avenir"/>
              </a:rPr>
              <a:t>Relationship models</a:t>
            </a:r>
            <a:endParaRPr sz="1000">
              <a:solidFill>
                <a:schemeClr val="dk1"/>
              </a:solidFill>
              <a:latin typeface="Avenir"/>
              <a:ea typeface="Avenir"/>
              <a:cs typeface="Avenir"/>
              <a:sym typeface="Avenir"/>
            </a:endParaRPr>
          </a:p>
          <a:p>
            <a:pPr indent="-292100" lvl="0" marL="457200" rtl="0" algn="l">
              <a:lnSpc>
                <a:spcPct val="10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Graphs</a:t>
            </a:r>
            <a:endParaRPr sz="1000">
              <a:solidFill>
                <a:schemeClr val="dk1"/>
              </a:solidFill>
              <a:latin typeface="Avenir"/>
              <a:ea typeface="Avenir"/>
              <a:cs typeface="Avenir"/>
              <a:sym typeface="Avenir"/>
            </a:endParaRPr>
          </a:p>
          <a:p>
            <a:pPr indent="-292100" lvl="0" marL="457200" rtl="0" algn="l">
              <a:lnSpc>
                <a:spcPct val="100000"/>
              </a:lnSpc>
              <a:spcBef>
                <a:spcPts val="0"/>
              </a:spcBef>
              <a:spcAft>
                <a:spcPts val="0"/>
              </a:spcAft>
              <a:buClr>
                <a:schemeClr val="dk1"/>
              </a:buClr>
              <a:buSzPts val="1000"/>
              <a:buFont typeface="Avenir"/>
              <a:buChar char="●"/>
            </a:pPr>
            <a:r>
              <a:rPr lang="en" sz="1000">
                <a:solidFill>
                  <a:schemeClr val="dk1"/>
                </a:solidFill>
                <a:latin typeface="Avenir"/>
                <a:ea typeface="Avenir"/>
                <a:cs typeface="Avenir"/>
                <a:sym typeface="Avenir"/>
              </a:rPr>
              <a:t>Groups</a:t>
            </a:r>
            <a:endParaRPr sz="1000">
              <a:solidFill>
                <a:schemeClr val="dk1"/>
              </a:solidFill>
              <a:latin typeface="Avenir"/>
              <a:ea typeface="Avenir"/>
              <a:cs typeface="Avenir"/>
              <a:sym typeface="Avenir"/>
            </a:endParaRPr>
          </a:p>
        </p:txBody>
      </p:sp>
      <p:sp>
        <p:nvSpPr>
          <p:cNvPr id="74" name="Google Shape;74;p17"/>
          <p:cNvSpPr txBox="1"/>
          <p:nvPr>
            <p:ph idx="1" type="body"/>
          </p:nvPr>
        </p:nvSpPr>
        <p:spPr>
          <a:xfrm>
            <a:off x="464100" y="3040675"/>
            <a:ext cx="3720000" cy="193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Readings</a:t>
            </a:r>
            <a:endParaRPr/>
          </a:p>
          <a:p>
            <a:pPr indent="-241300" lvl="0" marL="457200" rtl="0" algn="l">
              <a:lnSpc>
                <a:spcPct val="100000"/>
              </a:lnSpc>
              <a:spcBef>
                <a:spcPts val="1200"/>
              </a:spcBef>
              <a:spcAft>
                <a:spcPts val="0"/>
              </a:spcAft>
              <a:buClr>
                <a:schemeClr val="dk1"/>
              </a:buClr>
              <a:buSzPts val="200"/>
              <a:buFont typeface="Avenir"/>
              <a:buChar char="●"/>
            </a:pPr>
            <a:r>
              <a:rPr lang="en" sz="1000"/>
              <a:t>Pamment’s ABCDE paper</a:t>
            </a:r>
            <a:endParaRPr sz="1000"/>
          </a:p>
        </p:txBody>
      </p:sp>
      <p:sp>
        <p:nvSpPr>
          <p:cNvPr id="75" name="Google Shape;75;p17"/>
          <p:cNvSpPr txBox="1"/>
          <p:nvPr>
            <p:ph idx="1" type="body"/>
          </p:nvPr>
        </p:nvSpPr>
        <p:spPr>
          <a:xfrm>
            <a:off x="4927650" y="3096950"/>
            <a:ext cx="3720000" cy="193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Assignments</a:t>
            </a:r>
            <a:endParaRPr/>
          </a:p>
          <a:p>
            <a:pPr indent="-292100" lvl="0" marL="457200" rtl="0" algn="l">
              <a:lnSpc>
                <a:spcPct val="100000"/>
              </a:lnSpc>
              <a:spcBef>
                <a:spcPts val="1200"/>
              </a:spcBef>
              <a:spcAft>
                <a:spcPts val="0"/>
              </a:spcAft>
              <a:buClr>
                <a:schemeClr val="dk1"/>
              </a:buClr>
              <a:buSzPts val="1000"/>
              <a:buFont typeface="Avenir"/>
              <a:buChar char="●"/>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221050" y="195050"/>
            <a:ext cx="5022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Relationships in cognitive security</a:t>
            </a:r>
            <a:endParaRPr/>
          </a:p>
        </p:txBody>
      </p:sp>
      <p:sp>
        <p:nvSpPr>
          <p:cNvPr id="187" name="Google Shape;187;p35"/>
          <p:cNvSpPr txBox="1"/>
          <p:nvPr>
            <p:ph idx="1" type="body"/>
          </p:nvPr>
        </p:nvSpPr>
        <p:spPr>
          <a:xfrm>
            <a:off x="221050" y="780425"/>
            <a:ext cx="3375000" cy="37512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n"/>
              <a:t>Social media accounts</a:t>
            </a:r>
            <a:endParaRPr/>
          </a:p>
          <a:p>
            <a:pPr indent="0" lvl="0" marL="0" rtl="0" algn="l">
              <a:lnSpc>
                <a:spcPct val="115000"/>
              </a:lnSpc>
              <a:spcBef>
                <a:spcPts val="1200"/>
              </a:spcBef>
              <a:spcAft>
                <a:spcPts val="0"/>
              </a:spcAft>
              <a:buSzPts val="1300"/>
              <a:buNone/>
            </a:pPr>
            <a:r>
              <a:rPr lang="en"/>
              <a:t>Hashtags</a:t>
            </a:r>
            <a:endParaRPr/>
          </a:p>
          <a:p>
            <a:pPr indent="0" lvl="0" marL="0" rtl="0" algn="l">
              <a:lnSpc>
                <a:spcPct val="115000"/>
              </a:lnSpc>
              <a:spcBef>
                <a:spcPts val="1200"/>
              </a:spcBef>
              <a:spcAft>
                <a:spcPts val="0"/>
              </a:spcAft>
              <a:buSzPts val="1300"/>
              <a:buNone/>
            </a:pPr>
            <a:r>
              <a:rPr lang="en"/>
              <a:t>URLs</a:t>
            </a:r>
            <a:endParaRPr/>
          </a:p>
          <a:p>
            <a:pPr indent="0" lvl="0" marL="0" rtl="0" algn="l">
              <a:lnSpc>
                <a:spcPct val="115000"/>
              </a:lnSpc>
              <a:spcBef>
                <a:spcPts val="1200"/>
              </a:spcBef>
              <a:spcAft>
                <a:spcPts val="0"/>
              </a:spcAft>
              <a:buSzPts val="1300"/>
              <a:buNone/>
            </a:pPr>
            <a:r>
              <a:rPr lang="en"/>
              <a:t>Images</a:t>
            </a:r>
            <a:endParaRPr/>
          </a:p>
          <a:p>
            <a:pPr indent="0" lvl="0" marL="0" rtl="0" algn="l">
              <a:lnSpc>
                <a:spcPct val="115000"/>
              </a:lnSpc>
              <a:spcBef>
                <a:spcPts val="1200"/>
              </a:spcBef>
              <a:spcAft>
                <a:spcPts val="0"/>
              </a:spcAft>
              <a:buSzPts val="1300"/>
              <a:buNone/>
            </a:pPr>
            <a:r>
              <a:rPr lang="en"/>
              <a:t>Text</a:t>
            </a:r>
            <a:endParaRPr/>
          </a:p>
          <a:p>
            <a:pPr indent="0" lvl="0" marL="0" rtl="0" algn="l">
              <a:lnSpc>
                <a:spcPct val="115000"/>
              </a:lnSpc>
              <a:spcBef>
                <a:spcPts val="1200"/>
              </a:spcBef>
              <a:spcAft>
                <a:spcPts val="0"/>
              </a:spcAft>
              <a:buSzPts val="1300"/>
              <a:buNone/>
            </a:pPr>
            <a:r>
              <a:rPr lang="en"/>
              <a:t>Documents</a:t>
            </a:r>
            <a:endParaRPr/>
          </a:p>
          <a:p>
            <a:pPr indent="0" lvl="0" marL="0" rtl="0" algn="l">
              <a:lnSpc>
                <a:spcPct val="115000"/>
              </a:lnSpc>
              <a:spcBef>
                <a:spcPts val="1200"/>
              </a:spcBef>
              <a:spcAft>
                <a:spcPts val="0"/>
              </a:spcAft>
              <a:buSzPts val="1300"/>
              <a:buNone/>
            </a:pPr>
            <a:r>
              <a:rPr lang="en"/>
              <a:t>Groups</a:t>
            </a:r>
            <a:endParaRPr/>
          </a:p>
          <a:p>
            <a:pPr indent="0" lvl="0" marL="0" rtl="0" algn="l">
              <a:lnSpc>
                <a:spcPct val="115000"/>
              </a:lnSpc>
              <a:spcBef>
                <a:spcPts val="1200"/>
              </a:spcBef>
              <a:spcAft>
                <a:spcPts val="0"/>
              </a:spcAft>
              <a:buSzPts val="1300"/>
              <a:buNone/>
            </a:pPr>
            <a:r>
              <a:rPr lang="en"/>
              <a:t>...</a:t>
            </a:r>
            <a:endParaRPr/>
          </a:p>
          <a:p>
            <a:pPr indent="0" lvl="0" marL="0" rtl="0" algn="l">
              <a:lnSpc>
                <a:spcPct val="115000"/>
              </a:lnSpc>
              <a:spcBef>
                <a:spcPts val="1200"/>
              </a:spcBef>
              <a:spcAft>
                <a:spcPts val="1200"/>
              </a:spcAft>
              <a:buSzPts val="1300"/>
              <a:buNone/>
            </a:pPr>
            <a:r>
              <a:t/>
            </a:r>
            <a:endParaRPr/>
          </a:p>
        </p:txBody>
      </p:sp>
      <p:pic>
        <p:nvPicPr>
          <p:cNvPr id="188" name="Google Shape;188;p35"/>
          <p:cNvPicPr preferRelativeResize="0"/>
          <p:nvPr/>
        </p:nvPicPr>
        <p:blipFill rotWithShape="1">
          <a:blip r:embed="rId3">
            <a:alphaModFix/>
          </a:blip>
          <a:srcRect b="0" l="0" r="0" t="0"/>
          <a:stretch/>
        </p:blipFill>
        <p:spPr>
          <a:xfrm>
            <a:off x="4572000" y="837351"/>
            <a:ext cx="4493021" cy="375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Social network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Activities</a:t>
            </a:r>
            <a:endParaRPr/>
          </a:p>
        </p:txBody>
      </p:sp>
      <p:sp>
        <p:nvSpPr>
          <p:cNvPr id="199" name="Google Shape;199;p37"/>
          <p:cNvSpPr txBox="1"/>
          <p:nvPr>
            <p:ph idx="1" type="body"/>
          </p:nvPr>
        </p:nvSpPr>
        <p:spPr>
          <a:xfrm>
            <a:off x="221050" y="780425"/>
            <a:ext cx="3869100" cy="37512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n" sz="1600"/>
              <a:t>Understand structure &amp; relationships</a:t>
            </a:r>
            <a:endParaRPr sz="1600"/>
          </a:p>
          <a:p>
            <a:pPr indent="-330200" lvl="0" marL="457200" rtl="0" algn="l">
              <a:lnSpc>
                <a:spcPct val="115000"/>
              </a:lnSpc>
              <a:spcBef>
                <a:spcPts val="1200"/>
              </a:spcBef>
              <a:spcAft>
                <a:spcPts val="0"/>
              </a:spcAft>
              <a:buSzPts val="1600"/>
              <a:buChar char="●"/>
            </a:pPr>
            <a:r>
              <a:rPr lang="en" sz="1600"/>
              <a:t>Get data</a:t>
            </a:r>
            <a:endParaRPr sz="1600"/>
          </a:p>
          <a:p>
            <a:pPr indent="-330200" lvl="0" marL="457200" rtl="0" algn="l">
              <a:lnSpc>
                <a:spcPct val="115000"/>
              </a:lnSpc>
              <a:spcBef>
                <a:spcPts val="0"/>
              </a:spcBef>
              <a:spcAft>
                <a:spcPts val="0"/>
              </a:spcAft>
              <a:buSzPts val="1600"/>
              <a:buChar char="●"/>
            </a:pPr>
            <a:r>
              <a:rPr lang="en" sz="1600"/>
              <a:t>Find relationships in data</a:t>
            </a:r>
            <a:endParaRPr sz="1600"/>
          </a:p>
          <a:p>
            <a:pPr indent="-330200" lvl="0" marL="457200" rtl="0" algn="l">
              <a:lnSpc>
                <a:spcPct val="115000"/>
              </a:lnSpc>
              <a:spcBef>
                <a:spcPts val="0"/>
              </a:spcBef>
              <a:spcAft>
                <a:spcPts val="0"/>
              </a:spcAft>
              <a:buSzPts val="1600"/>
              <a:buChar char="●"/>
            </a:pPr>
            <a:r>
              <a:rPr lang="en" sz="1600"/>
              <a:t>Convert to graph</a:t>
            </a:r>
            <a:endParaRPr sz="1600"/>
          </a:p>
          <a:p>
            <a:pPr indent="-330200" lvl="0" marL="457200" rtl="0" algn="l">
              <a:lnSpc>
                <a:spcPct val="115000"/>
              </a:lnSpc>
              <a:spcBef>
                <a:spcPts val="0"/>
              </a:spcBef>
              <a:spcAft>
                <a:spcPts val="0"/>
              </a:spcAft>
              <a:buSzPts val="1600"/>
              <a:buChar char="●"/>
            </a:pPr>
            <a:r>
              <a:rPr lang="en" sz="1600"/>
              <a:t>Find structures in graph</a:t>
            </a:r>
            <a:endParaRPr sz="1600"/>
          </a:p>
          <a:p>
            <a:pPr indent="-330200" lvl="0" marL="457200" rtl="0" algn="l">
              <a:lnSpc>
                <a:spcPct val="115000"/>
              </a:lnSpc>
              <a:spcBef>
                <a:spcPts val="0"/>
              </a:spcBef>
              <a:spcAft>
                <a:spcPts val="0"/>
              </a:spcAft>
              <a:buSzPts val="1600"/>
              <a:buChar char="●"/>
            </a:pPr>
            <a:r>
              <a:rPr lang="en" sz="1600"/>
              <a:t>Interpret structures</a:t>
            </a:r>
            <a:endParaRPr sz="1600"/>
          </a:p>
          <a:p>
            <a:pPr indent="0" lvl="0" marL="0" rtl="0" algn="l">
              <a:lnSpc>
                <a:spcPct val="115000"/>
              </a:lnSpc>
              <a:spcBef>
                <a:spcPts val="1200"/>
              </a:spcBef>
              <a:spcAft>
                <a:spcPts val="0"/>
              </a:spcAft>
              <a:buSzPts val="1300"/>
              <a:buNone/>
            </a:pPr>
            <a:r>
              <a:t/>
            </a:r>
            <a:endParaRPr sz="1600"/>
          </a:p>
          <a:p>
            <a:pPr indent="0" lvl="0" marL="0" rtl="0" algn="l">
              <a:lnSpc>
                <a:spcPct val="115000"/>
              </a:lnSpc>
              <a:spcBef>
                <a:spcPts val="1200"/>
              </a:spcBef>
              <a:spcAft>
                <a:spcPts val="0"/>
              </a:spcAft>
              <a:buSzPts val="1300"/>
              <a:buNone/>
            </a:pPr>
            <a:r>
              <a:rPr lang="en" sz="1600"/>
              <a:t>Bonus: monitor results of actions</a:t>
            </a:r>
            <a:endParaRPr sz="1600"/>
          </a:p>
          <a:p>
            <a:pPr indent="-330200" lvl="0" marL="457200" rtl="0" algn="l">
              <a:lnSpc>
                <a:spcPct val="115000"/>
              </a:lnSpc>
              <a:spcBef>
                <a:spcPts val="1200"/>
              </a:spcBef>
              <a:spcAft>
                <a:spcPts val="0"/>
              </a:spcAft>
              <a:buSzPts val="1600"/>
              <a:buChar char="●"/>
            </a:pPr>
            <a:r>
              <a:rPr lang="en" sz="1600"/>
              <a:t>Take action</a:t>
            </a:r>
            <a:endParaRPr sz="1600"/>
          </a:p>
          <a:p>
            <a:pPr indent="-330200" lvl="0" marL="457200" rtl="0" algn="l">
              <a:lnSpc>
                <a:spcPct val="115000"/>
              </a:lnSpc>
              <a:spcBef>
                <a:spcPts val="0"/>
              </a:spcBef>
              <a:spcAft>
                <a:spcPts val="0"/>
              </a:spcAft>
              <a:buSzPts val="1600"/>
              <a:buChar char="●"/>
            </a:pPr>
            <a:r>
              <a:rPr lang="en" sz="1600"/>
              <a:t>Analyse structures</a:t>
            </a:r>
            <a:endParaRPr sz="1600"/>
          </a:p>
          <a:p>
            <a:pPr indent="-330200" lvl="0" marL="457200" rtl="0" algn="l">
              <a:lnSpc>
                <a:spcPct val="115000"/>
              </a:lnSpc>
              <a:spcBef>
                <a:spcPts val="0"/>
              </a:spcBef>
              <a:spcAft>
                <a:spcPts val="0"/>
              </a:spcAft>
              <a:buSzPts val="1600"/>
              <a:buChar char="●"/>
            </a:pPr>
            <a:r>
              <a:rPr lang="en" sz="1600"/>
              <a:t>Adapt actions</a:t>
            </a:r>
            <a:endParaRPr sz="1600"/>
          </a:p>
          <a:p>
            <a:pPr indent="0" lvl="0" marL="0" rtl="0" algn="l">
              <a:lnSpc>
                <a:spcPct val="115000"/>
              </a:lnSpc>
              <a:spcBef>
                <a:spcPts val="1200"/>
              </a:spcBef>
              <a:spcAft>
                <a:spcPts val="1200"/>
              </a:spcAft>
              <a:buSzPts val="1300"/>
              <a:buNone/>
            </a:pPr>
            <a:r>
              <a:t/>
            </a:r>
            <a:endParaRPr sz="1600"/>
          </a:p>
        </p:txBody>
      </p:sp>
      <p:pic>
        <p:nvPicPr>
          <p:cNvPr id="200" name="Google Shape;200;p37"/>
          <p:cNvPicPr preferRelativeResize="0"/>
          <p:nvPr/>
        </p:nvPicPr>
        <p:blipFill rotWithShape="1">
          <a:blip r:embed="rId3">
            <a:alphaModFix/>
          </a:blip>
          <a:srcRect b="0" l="0" r="0" t="0"/>
          <a:stretch/>
        </p:blipFill>
        <p:spPr>
          <a:xfrm>
            <a:off x="3823575" y="58100"/>
            <a:ext cx="5008725" cy="472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Relationships as Graphs</a:t>
            </a:r>
            <a:endParaRPr/>
          </a:p>
        </p:txBody>
      </p:sp>
      <p:sp>
        <p:nvSpPr>
          <p:cNvPr id="206" name="Google Shape;206;p38"/>
          <p:cNvSpPr txBox="1"/>
          <p:nvPr/>
        </p:nvSpPr>
        <p:spPr>
          <a:xfrm>
            <a:off x="3620375" y="1147000"/>
            <a:ext cx="7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Node</a:t>
            </a:r>
            <a:endParaRPr b="1" i="0" sz="1400" u="none" cap="none" strike="noStrike">
              <a:solidFill>
                <a:srgbClr val="000000"/>
              </a:solidFill>
              <a:latin typeface="Nunito"/>
              <a:ea typeface="Nunito"/>
              <a:cs typeface="Nunito"/>
              <a:sym typeface="Nunito"/>
            </a:endParaRPr>
          </a:p>
        </p:txBody>
      </p:sp>
      <p:pic>
        <p:nvPicPr>
          <p:cNvPr id="207" name="Google Shape;207;p38"/>
          <p:cNvPicPr preferRelativeResize="0"/>
          <p:nvPr/>
        </p:nvPicPr>
        <p:blipFill rotWithShape="1">
          <a:blip r:embed="rId3">
            <a:alphaModFix/>
          </a:blip>
          <a:srcRect b="0" l="0" r="0" t="0"/>
          <a:stretch/>
        </p:blipFill>
        <p:spPr>
          <a:xfrm>
            <a:off x="1668399" y="1147000"/>
            <a:ext cx="5712650" cy="3516350"/>
          </a:xfrm>
          <a:prstGeom prst="rect">
            <a:avLst/>
          </a:prstGeom>
          <a:noFill/>
          <a:ln>
            <a:noFill/>
          </a:ln>
        </p:spPr>
      </p:pic>
      <p:sp>
        <p:nvSpPr>
          <p:cNvPr id="208" name="Google Shape;208;p38"/>
          <p:cNvSpPr txBox="1"/>
          <p:nvPr/>
        </p:nvSpPr>
        <p:spPr>
          <a:xfrm>
            <a:off x="4349375" y="1657250"/>
            <a:ext cx="7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Edge</a:t>
            </a:r>
            <a:endParaRPr b="0" i="0" sz="1400" u="none" cap="none" strike="noStrike">
              <a:solidFill>
                <a:srgbClr val="000000"/>
              </a:solidFill>
              <a:latin typeface="Nunito"/>
              <a:ea typeface="Nunito"/>
              <a:cs typeface="Nunito"/>
              <a:sym typeface="Nunito"/>
            </a:endParaRPr>
          </a:p>
        </p:txBody>
      </p:sp>
      <p:sp>
        <p:nvSpPr>
          <p:cNvPr id="209" name="Google Shape;209;p38"/>
          <p:cNvSpPr txBox="1"/>
          <p:nvPr/>
        </p:nvSpPr>
        <p:spPr>
          <a:xfrm>
            <a:off x="5556075" y="4394675"/>
            <a:ext cx="777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Clique</a:t>
            </a:r>
            <a:endParaRPr b="0" i="0" sz="1400" u="none" cap="none" strike="noStrike">
              <a:solidFill>
                <a:srgbClr val="000000"/>
              </a:solidFill>
              <a:latin typeface="Nunito"/>
              <a:ea typeface="Nunito"/>
              <a:cs typeface="Nunito"/>
              <a:sym typeface="Nunito"/>
            </a:endParaRPr>
          </a:p>
        </p:txBody>
      </p:sp>
      <p:sp>
        <p:nvSpPr>
          <p:cNvPr id="210" name="Google Shape;210;p38"/>
          <p:cNvSpPr txBox="1"/>
          <p:nvPr/>
        </p:nvSpPr>
        <p:spPr>
          <a:xfrm>
            <a:off x="3312625" y="3868325"/>
            <a:ext cx="97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Directed edge</a:t>
            </a:r>
            <a:endParaRPr b="0" i="0" sz="1400" u="none" cap="none" strike="noStrike">
              <a:solidFill>
                <a:srgbClr val="000000"/>
              </a:solidFill>
              <a:latin typeface="Nunito"/>
              <a:ea typeface="Nunito"/>
              <a:cs typeface="Nunito"/>
              <a:sym typeface="Nunito"/>
            </a:endParaRPr>
          </a:p>
        </p:txBody>
      </p:sp>
      <p:sp>
        <p:nvSpPr>
          <p:cNvPr id="211" name="Google Shape;211;p38"/>
          <p:cNvSpPr txBox="1"/>
          <p:nvPr/>
        </p:nvSpPr>
        <p:spPr>
          <a:xfrm>
            <a:off x="1927625" y="2263950"/>
            <a:ext cx="1100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Undirected edge</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87900" y="2184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Network Tools</a:t>
            </a:r>
            <a:endParaRPr/>
          </a:p>
        </p:txBody>
      </p:sp>
      <p:sp>
        <p:nvSpPr>
          <p:cNvPr id="217" name="Google Shape;217;p39"/>
          <p:cNvSpPr txBox="1"/>
          <p:nvPr>
            <p:ph idx="1" type="body"/>
          </p:nvPr>
        </p:nvSpPr>
        <p:spPr>
          <a:xfrm>
            <a:off x="905025" y="1022475"/>
            <a:ext cx="3572700" cy="35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Standalone analysis tools:</a:t>
            </a:r>
            <a:endParaRPr/>
          </a:p>
          <a:p>
            <a:pPr indent="-342900" lvl="0" marL="457200" rtl="0" algn="l">
              <a:lnSpc>
                <a:spcPct val="115000"/>
              </a:lnSpc>
              <a:spcBef>
                <a:spcPts val="1600"/>
              </a:spcBef>
              <a:spcAft>
                <a:spcPts val="0"/>
              </a:spcAft>
              <a:buSzPts val="1800"/>
              <a:buChar char="●"/>
            </a:pPr>
            <a:r>
              <a:rPr lang="en"/>
              <a:t>Gephi</a:t>
            </a:r>
            <a:endParaRPr/>
          </a:p>
          <a:p>
            <a:pPr indent="-342900" lvl="0" marL="457200" rtl="0" algn="l">
              <a:lnSpc>
                <a:spcPct val="115000"/>
              </a:lnSpc>
              <a:spcBef>
                <a:spcPts val="0"/>
              </a:spcBef>
              <a:spcAft>
                <a:spcPts val="0"/>
              </a:spcAft>
              <a:buSzPts val="1800"/>
              <a:buChar char="●"/>
            </a:pPr>
            <a:r>
              <a:rPr lang="en"/>
              <a:t>NodeXL</a:t>
            </a:r>
            <a:endParaRPr/>
          </a:p>
          <a:p>
            <a:pPr indent="-342900" lvl="0" marL="457200" rtl="0" algn="l">
              <a:lnSpc>
                <a:spcPct val="115000"/>
              </a:lnSpc>
              <a:spcBef>
                <a:spcPts val="0"/>
              </a:spcBef>
              <a:spcAft>
                <a:spcPts val="0"/>
              </a:spcAft>
              <a:buSzPts val="1800"/>
              <a:buChar char="●"/>
            </a:pPr>
            <a:r>
              <a:rPr lang="en"/>
              <a:t>Cytoscape</a:t>
            </a:r>
            <a:endParaRPr/>
          </a:p>
          <a:p>
            <a:pPr indent="-342900" lvl="0" marL="457200" rtl="0" algn="l">
              <a:lnSpc>
                <a:spcPct val="115000"/>
              </a:lnSpc>
              <a:spcBef>
                <a:spcPts val="0"/>
              </a:spcBef>
              <a:spcAft>
                <a:spcPts val="0"/>
              </a:spcAft>
              <a:buSzPts val="1800"/>
              <a:buChar char="●"/>
            </a:pPr>
            <a:r>
              <a:rPr lang="en"/>
              <a:t>(NetMiner)</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Standalone visualisation tools: </a:t>
            </a:r>
            <a:endParaRPr/>
          </a:p>
          <a:p>
            <a:pPr indent="-342900" lvl="0" marL="457200" rtl="0" algn="l">
              <a:lnSpc>
                <a:spcPct val="115000"/>
              </a:lnSpc>
              <a:spcBef>
                <a:spcPts val="0"/>
              </a:spcBef>
              <a:spcAft>
                <a:spcPts val="0"/>
              </a:spcAft>
              <a:buSzPts val="1800"/>
              <a:buChar char="●"/>
            </a:pPr>
            <a:r>
              <a:rPr lang="en"/>
              <a:t>D3.js</a:t>
            </a:r>
            <a:endParaRPr/>
          </a:p>
          <a:p>
            <a:pPr indent="0" lvl="0" marL="457200" rtl="0" algn="l">
              <a:lnSpc>
                <a:spcPct val="115000"/>
              </a:lnSpc>
              <a:spcBef>
                <a:spcPts val="1600"/>
              </a:spcBef>
              <a:spcAft>
                <a:spcPts val="1600"/>
              </a:spcAft>
              <a:buSzPts val="1800"/>
              <a:buNone/>
            </a:pPr>
            <a:r>
              <a:t/>
            </a:r>
            <a:endParaRPr/>
          </a:p>
        </p:txBody>
      </p:sp>
      <p:sp>
        <p:nvSpPr>
          <p:cNvPr id="218" name="Google Shape;218;p39"/>
          <p:cNvSpPr txBox="1"/>
          <p:nvPr>
            <p:ph idx="1" type="body"/>
          </p:nvPr>
        </p:nvSpPr>
        <p:spPr>
          <a:xfrm>
            <a:off x="4790675" y="1022475"/>
            <a:ext cx="3572700" cy="35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Python analysis libraries:</a:t>
            </a:r>
            <a:endParaRPr/>
          </a:p>
          <a:p>
            <a:pPr indent="-342900" lvl="0" marL="457200" rtl="0" algn="l">
              <a:lnSpc>
                <a:spcPct val="115000"/>
              </a:lnSpc>
              <a:spcBef>
                <a:spcPts val="1600"/>
              </a:spcBef>
              <a:spcAft>
                <a:spcPts val="0"/>
              </a:spcAft>
              <a:buSzPts val="1800"/>
              <a:buChar char="●"/>
            </a:pPr>
            <a:r>
              <a:rPr lang="en"/>
              <a:t>NetworkX</a:t>
            </a:r>
            <a:endParaRPr/>
          </a:p>
          <a:p>
            <a:pPr indent="0" lvl="0" marL="0" rtl="0" algn="l">
              <a:lnSpc>
                <a:spcPct val="115000"/>
              </a:lnSpc>
              <a:spcBef>
                <a:spcPts val="1600"/>
              </a:spcBef>
              <a:spcAft>
                <a:spcPts val="0"/>
              </a:spcAft>
              <a:buSzPts val="1300"/>
              <a:buNone/>
            </a:pPr>
            <a:r>
              <a:rPr lang="en"/>
              <a:t>Python visualisation tools:</a:t>
            </a:r>
            <a:endParaRPr/>
          </a:p>
          <a:p>
            <a:pPr indent="-342900" lvl="0" marL="457200" rtl="0" algn="l">
              <a:lnSpc>
                <a:spcPct val="115000"/>
              </a:lnSpc>
              <a:spcBef>
                <a:spcPts val="0"/>
              </a:spcBef>
              <a:spcAft>
                <a:spcPts val="0"/>
              </a:spcAft>
              <a:buSzPts val="1800"/>
              <a:buChar char="●"/>
            </a:pPr>
            <a:r>
              <a:rPr lang="en"/>
              <a:t>Matplotlib</a:t>
            </a:r>
            <a:endParaRPr/>
          </a:p>
          <a:p>
            <a:pPr indent="0" lvl="0" marL="0" rtl="0" algn="l">
              <a:lnSpc>
                <a:spcPct val="115000"/>
              </a:lnSpc>
              <a:spcBef>
                <a:spcPts val="0"/>
              </a:spcBef>
              <a:spcAft>
                <a:spcPts val="0"/>
              </a:spcAft>
              <a:buSzPts val="13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311700" y="1404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Network analysis</a:t>
            </a:r>
            <a:endParaRPr/>
          </a:p>
        </p:txBody>
      </p:sp>
      <p:sp>
        <p:nvSpPr>
          <p:cNvPr id="224" name="Google Shape;224;p40"/>
          <p:cNvSpPr txBox="1"/>
          <p:nvPr>
            <p:ph idx="1" type="body"/>
          </p:nvPr>
        </p:nvSpPr>
        <p:spPr>
          <a:xfrm>
            <a:off x="221050" y="780425"/>
            <a:ext cx="4224900" cy="3751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200"/>
              <a:t>Analysis tools</a:t>
            </a:r>
            <a:endParaRPr sz="1200"/>
          </a:p>
          <a:p>
            <a:pPr indent="-304800" lvl="0" marL="457200" rtl="0" algn="l">
              <a:lnSpc>
                <a:spcPct val="115000"/>
              </a:lnSpc>
              <a:spcBef>
                <a:spcPts val="1200"/>
              </a:spcBef>
              <a:spcAft>
                <a:spcPts val="0"/>
              </a:spcAft>
              <a:buSzPts val="1200"/>
              <a:buChar char="●"/>
            </a:pPr>
            <a:r>
              <a:rPr lang="en" sz="1200"/>
              <a:t>Gephi does this.  In Python, NetworkX is simple to use</a:t>
            </a:r>
            <a:endParaRPr sz="1200"/>
          </a:p>
          <a:p>
            <a:pPr indent="0" lvl="0" marL="0" rtl="0" algn="l">
              <a:lnSpc>
                <a:spcPct val="115000"/>
              </a:lnSpc>
              <a:spcBef>
                <a:spcPts val="1200"/>
              </a:spcBef>
              <a:spcAft>
                <a:spcPts val="0"/>
              </a:spcAft>
              <a:buSzPts val="1300"/>
              <a:buNone/>
            </a:pPr>
            <a:r>
              <a:rPr lang="en" sz="1200"/>
              <a:t>Node-based questions</a:t>
            </a:r>
            <a:endParaRPr sz="1200"/>
          </a:p>
          <a:p>
            <a:pPr indent="-304800" lvl="0" marL="457200" rtl="0" algn="l">
              <a:lnSpc>
                <a:spcPct val="115000"/>
              </a:lnSpc>
              <a:spcBef>
                <a:spcPts val="1200"/>
              </a:spcBef>
              <a:spcAft>
                <a:spcPts val="0"/>
              </a:spcAft>
              <a:buSzPts val="1200"/>
              <a:buChar char="●"/>
            </a:pPr>
            <a:r>
              <a:rPr lang="en" sz="1200"/>
              <a:t>Centrality: how important is each node to the network?</a:t>
            </a:r>
            <a:endParaRPr sz="1200"/>
          </a:p>
          <a:p>
            <a:pPr indent="-304800" lvl="0" marL="457200" rtl="0" algn="l">
              <a:lnSpc>
                <a:spcPct val="115000"/>
              </a:lnSpc>
              <a:spcBef>
                <a:spcPts val="0"/>
              </a:spcBef>
              <a:spcAft>
                <a:spcPts val="0"/>
              </a:spcAft>
              <a:buSzPts val="1200"/>
              <a:buChar char="●"/>
            </a:pPr>
            <a:r>
              <a:rPr lang="en" sz="1200"/>
              <a:t>Community detection: what type of groups are there in this network?</a:t>
            </a:r>
            <a:endParaRPr sz="1200"/>
          </a:p>
          <a:p>
            <a:pPr indent="-304800" lvl="0" marL="457200" rtl="0" algn="l">
              <a:lnSpc>
                <a:spcPct val="115000"/>
              </a:lnSpc>
              <a:spcBef>
                <a:spcPts val="0"/>
              </a:spcBef>
              <a:spcAft>
                <a:spcPts val="0"/>
              </a:spcAft>
              <a:buSzPts val="1200"/>
              <a:buChar char="●"/>
            </a:pPr>
            <a:r>
              <a:rPr lang="en" sz="1200"/>
              <a:t>Transmission: how might (information, disease, etc) move across this network?</a:t>
            </a:r>
            <a:endParaRPr sz="1200"/>
          </a:p>
          <a:p>
            <a:pPr indent="-304800" lvl="0" marL="457200" rtl="0" algn="l">
              <a:lnSpc>
                <a:spcPct val="115000"/>
              </a:lnSpc>
              <a:spcBef>
                <a:spcPts val="0"/>
              </a:spcBef>
              <a:spcAft>
                <a:spcPts val="0"/>
              </a:spcAft>
              <a:buSzPts val="1200"/>
              <a:buChar char="●"/>
            </a:pPr>
            <a:r>
              <a:rPr lang="en" sz="1200"/>
              <a:t>Network characteristics: what type of network do we have here?</a:t>
            </a:r>
            <a:endParaRPr sz="1200"/>
          </a:p>
        </p:txBody>
      </p:sp>
      <p:sp>
        <p:nvSpPr>
          <p:cNvPr id="225" name="Google Shape;225;p40"/>
          <p:cNvSpPr txBox="1"/>
          <p:nvPr>
            <p:ph idx="1" type="body"/>
          </p:nvPr>
        </p:nvSpPr>
        <p:spPr>
          <a:xfrm>
            <a:off x="4743725" y="780425"/>
            <a:ext cx="4274100" cy="3787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9399"/>
              <a:buNone/>
            </a:pPr>
            <a:r>
              <a:rPr lang="en" sz="1398"/>
              <a:t>Network-based questions:</a:t>
            </a:r>
            <a:endParaRPr sz="1398"/>
          </a:p>
          <a:p>
            <a:pPr indent="-310764" lvl="0" marL="457200" rtl="0" algn="l">
              <a:lnSpc>
                <a:spcPct val="115000"/>
              </a:lnSpc>
              <a:spcBef>
                <a:spcPts val="1200"/>
              </a:spcBef>
              <a:spcAft>
                <a:spcPts val="0"/>
              </a:spcAft>
              <a:buSzPct val="100000"/>
              <a:buChar char="●"/>
            </a:pPr>
            <a:r>
              <a:rPr lang="en" sz="1398"/>
              <a:t>Characteristic path length: average shortest distance between all pairs of nodes</a:t>
            </a:r>
            <a:endParaRPr sz="1398"/>
          </a:p>
          <a:p>
            <a:pPr indent="-310764" lvl="0" marL="457200" rtl="0" algn="l">
              <a:lnSpc>
                <a:spcPct val="115000"/>
              </a:lnSpc>
              <a:spcBef>
                <a:spcPts val="0"/>
              </a:spcBef>
              <a:spcAft>
                <a:spcPts val="0"/>
              </a:spcAft>
              <a:buSzPct val="100000"/>
              <a:buChar char="●"/>
            </a:pPr>
            <a:r>
              <a:rPr lang="en" sz="1398"/>
              <a:t>Clustering coefficient: how likely a network is to contain highly-connected groups</a:t>
            </a:r>
            <a:endParaRPr sz="1398"/>
          </a:p>
          <a:p>
            <a:pPr indent="-310764" lvl="0" marL="457200" rtl="0" algn="l">
              <a:lnSpc>
                <a:spcPct val="115000"/>
              </a:lnSpc>
              <a:spcBef>
                <a:spcPts val="0"/>
              </a:spcBef>
              <a:spcAft>
                <a:spcPts val="0"/>
              </a:spcAft>
              <a:buSzPct val="100000"/>
              <a:buChar char="●"/>
            </a:pPr>
            <a:r>
              <a:rPr lang="en" sz="1398"/>
              <a:t>Degree distribution: histogram of node degrees </a:t>
            </a:r>
            <a:endParaRPr sz="1398"/>
          </a:p>
          <a:p>
            <a:pPr indent="-310764" lvl="0" marL="457200" rtl="0" algn="l">
              <a:lnSpc>
                <a:spcPct val="115000"/>
              </a:lnSpc>
              <a:spcBef>
                <a:spcPts val="0"/>
              </a:spcBef>
              <a:spcAft>
                <a:spcPts val="0"/>
              </a:spcAft>
              <a:buSzPct val="100000"/>
              <a:buChar char="●"/>
            </a:pPr>
            <a:r>
              <a:rPr lang="en" sz="1398"/>
              <a:t>Disconnection</a:t>
            </a:r>
            <a:endParaRPr sz="1398"/>
          </a:p>
          <a:p>
            <a:pPr indent="-310764" lvl="0" marL="457200" rtl="0" algn="l">
              <a:lnSpc>
                <a:spcPct val="115000"/>
              </a:lnSpc>
              <a:spcBef>
                <a:spcPts val="0"/>
              </a:spcBef>
              <a:spcAft>
                <a:spcPts val="0"/>
              </a:spcAft>
              <a:buSzPct val="100000"/>
              <a:buChar char="●"/>
            </a:pPr>
            <a:r>
              <a:rPr lang="en" sz="1398"/>
              <a:t>(scale-free networks)</a:t>
            </a:r>
            <a:endParaRPr sz="1398"/>
          </a:p>
          <a:p>
            <a:pPr indent="0" lvl="0" marL="0" rtl="0" algn="l">
              <a:lnSpc>
                <a:spcPct val="115000"/>
              </a:lnSpc>
              <a:spcBef>
                <a:spcPts val="1200"/>
              </a:spcBef>
              <a:spcAft>
                <a:spcPts val="0"/>
              </a:spcAft>
              <a:buSzPct val="109399"/>
              <a:buNone/>
            </a:pPr>
            <a:r>
              <a:rPr lang="en" sz="1398"/>
              <a:t>And also</a:t>
            </a:r>
            <a:endParaRPr sz="1398"/>
          </a:p>
          <a:p>
            <a:pPr indent="-310764" lvl="0" marL="457200" rtl="0" algn="l">
              <a:lnSpc>
                <a:spcPct val="115000"/>
              </a:lnSpc>
              <a:spcBef>
                <a:spcPts val="1200"/>
              </a:spcBef>
              <a:spcAft>
                <a:spcPts val="0"/>
              </a:spcAft>
              <a:buSzPct val="100000"/>
              <a:buChar char="●"/>
            </a:pPr>
            <a:r>
              <a:rPr lang="en" sz="1398"/>
              <a:t>Overlapping community detection (modularity etc)</a:t>
            </a:r>
            <a:endParaRPr sz="1398"/>
          </a:p>
          <a:p>
            <a:pPr indent="-310764" lvl="0" marL="457200" rtl="0" algn="l">
              <a:lnSpc>
                <a:spcPct val="115000"/>
              </a:lnSpc>
              <a:spcBef>
                <a:spcPts val="0"/>
              </a:spcBef>
              <a:spcAft>
                <a:spcPts val="0"/>
              </a:spcAft>
              <a:buSzPct val="100000"/>
              <a:buChar char="●"/>
            </a:pPr>
            <a:r>
              <a:rPr lang="en" sz="1398"/>
              <a:t>Homophily (how node dissimilarity affects networks)</a:t>
            </a:r>
            <a:endParaRPr sz="1398"/>
          </a:p>
          <a:p>
            <a:pPr indent="-310764" lvl="0" marL="457200" rtl="0" algn="l">
              <a:lnSpc>
                <a:spcPct val="115000"/>
              </a:lnSpc>
              <a:spcBef>
                <a:spcPts val="0"/>
              </a:spcBef>
              <a:spcAft>
                <a:spcPts val="0"/>
              </a:spcAft>
              <a:buSzPct val="100000"/>
              <a:buChar char="●"/>
            </a:pPr>
            <a:r>
              <a:rPr lang="en" sz="1398"/>
              <a:t>Graph cohesion (which nodes strengthen or weaken a network)</a:t>
            </a:r>
            <a:endParaRPr sz="1398"/>
          </a:p>
          <a:p>
            <a:pPr indent="-310764" lvl="0" marL="457200" rtl="0" algn="l">
              <a:lnSpc>
                <a:spcPct val="115000"/>
              </a:lnSpc>
              <a:spcBef>
                <a:spcPts val="0"/>
              </a:spcBef>
              <a:spcAft>
                <a:spcPts val="0"/>
              </a:spcAft>
              <a:buSzPct val="100000"/>
              <a:buChar char="●"/>
            </a:pPr>
            <a:r>
              <a:rPr lang="en" sz="1398"/>
              <a:t>Graph skeletons (e.g. minimum spanning trees)</a:t>
            </a:r>
            <a:endParaRPr sz="1398"/>
          </a:p>
          <a:p>
            <a:pPr indent="-310764" lvl="0" marL="457200" rtl="0" algn="l">
              <a:lnSpc>
                <a:spcPct val="115000"/>
              </a:lnSpc>
              <a:spcBef>
                <a:spcPts val="0"/>
              </a:spcBef>
              <a:spcAft>
                <a:spcPts val="0"/>
              </a:spcAft>
              <a:buSzPct val="100000"/>
              <a:buChar char="●"/>
            </a:pPr>
            <a:r>
              <a:rPr lang="en" sz="1398"/>
              <a:t>Marketing metrics (reach etc)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Centralities: who has what influence</a:t>
            </a:r>
            <a:endParaRPr/>
          </a:p>
        </p:txBody>
      </p:sp>
      <p:sp>
        <p:nvSpPr>
          <p:cNvPr id="231" name="Google Shape;231;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Degree centrality: who has lots of friends</a:t>
            </a:r>
            <a:endParaRPr/>
          </a:p>
          <a:p>
            <a:pPr indent="0" lvl="0" marL="0" rtl="0" algn="l">
              <a:lnSpc>
                <a:spcPct val="115000"/>
              </a:lnSpc>
              <a:spcBef>
                <a:spcPts val="1200"/>
              </a:spcBef>
              <a:spcAft>
                <a:spcPts val="0"/>
              </a:spcAft>
              <a:buSzPts val="1300"/>
              <a:buNone/>
            </a:pPr>
            <a:r>
              <a:rPr lang="en"/>
              <a:t>Betweenness centrality: who are the bridges</a:t>
            </a:r>
            <a:endParaRPr/>
          </a:p>
          <a:p>
            <a:pPr indent="0" lvl="0" marL="0" rtl="0" algn="l">
              <a:lnSpc>
                <a:spcPct val="115000"/>
              </a:lnSpc>
              <a:spcBef>
                <a:spcPts val="1200"/>
              </a:spcBef>
              <a:spcAft>
                <a:spcPts val="0"/>
              </a:spcAft>
              <a:buSzPts val="1300"/>
              <a:buNone/>
            </a:pPr>
            <a:r>
              <a:rPr lang="en"/>
              <a:t>Closeness centrality: who are the hubs</a:t>
            </a:r>
            <a:endParaRPr/>
          </a:p>
          <a:p>
            <a:pPr indent="0" lvl="0" marL="0" rtl="0" algn="l">
              <a:lnSpc>
                <a:spcPct val="115000"/>
              </a:lnSpc>
              <a:spcBef>
                <a:spcPts val="1200"/>
              </a:spcBef>
              <a:spcAft>
                <a:spcPts val="1200"/>
              </a:spcAft>
              <a:buSzPts val="1300"/>
              <a:buNone/>
            </a:pPr>
            <a:r>
              <a:rPr lang="en"/>
              <a:t>Eigenvalue centrality: who has most influence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387900" y="2184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Communities: what are the groups in a network</a:t>
            </a:r>
            <a:endParaRPr/>
          </a:p>
        </p:txBody>
      </p:sp>
      <p:sp>
        <p:nvSpPr>
          <p:cNvPr id="237" name="Google Shape;237;p42"/>
          <p:cNvSpPr txBox="1"/>
          <p:nvPr>
            <p:ph idx="1" type="body"/>
          </p:nvPr>
        </p:nvSpPr>
        <p:spPr>
          <a:xfrm>
            <a:off x="387900" y="1208875"/>
            <a:ext cx="8368200" cy="35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Communities = groupings within your network. </a:t>
            </a:r>
            <a:endParaRPr/>
          </a:p>
          <a:p>
            <a:pPr indent="0" lvl="0" marL="0" rtl="0" algn="l">
              <a:lnSpc>
                <a:spcPct val="115000"/>
              </a:lnSpc>
              <a:spcBef>
                <a:spcPts val="1600"/>
              </a:spcBef>
              <a:spcAft>
                <a:spcPts val="0"/>
              </a:spcAft>
              <a:buSzPts val="1800"/>
              <a:buNone/>
            </a:pPr>
            <a:r>
              <a:rPr lang="en"/>
              <a:t>Useful for questions like </a:t>
            </a:r>
            <a:endParaRPr/>
          </a:p>
          <a:p>
            <a:pPr indent="-342900" lvl="0" marL="457200" rtl="0" algn="l">
              <a:lnSpc>
                <a:spcPct val="115000"/>
              </a:lnSpc>
              <a:spcBef>
                <a:spcPts val="1600"/>
              </a:spcBef>
              <a:spcAft>
                <a:spcPts val="0"/>
              </a:spcAft>
              <a:buSzPts val="1800"/>
              <a:buChar char="●"/>
            </a:pPr>
            <a:r>
              <a:rPr lang="en"/>
              <a:t>“how is a network likely to split into groups” and </a:t>
            </a:r>
            <a:endParaRPr/>
          </a:p>
          <a:p>
            <a:pPr indent="-342900" lvl="0" marL="457200" rtl="0" algn="l">
              <a:lnSpc>
                <a:spcPct val="115000"/>
              </a:lnSpc>
              <a:spcBef>
                <a:spcPts val="0"/>
              </a:spcBef>
              <a:spcAft>
                <a:spcPts val="0"/>
              </a:spcAft>
              <a:buSzPts val="1800"/>
              <a:buChar char="●"/>
            </a:pPr>
            <a:r>
              <a:rPr lang="en"/>
              <a:t>“how do I efficiently influence this network”.  </a:t>
            </a:r>
            <a:endParaRPr/>
          </a:p>
          <a:p>
            <a:pPr indent="0" lvl="0" marL="0" rtl="0" algn="l">
              <a:lnSpc>
                <a:spcPct val="115000"/>
              </a:lnSpc>
              <a:spcBef>
                <a:spcPts val="1600"/>
              </a:spcBef>
              <a:spcAft>
                <a:spcPts val="1600"/>
              </a:spcAft>
              <a:buSzPts val="1800"/>
              <a:buNone/>
            </a:pPr>
            <a:r>
              <a:rPr lang="en"/>
              <a:t>Note that when we have a community, we can study it as a network in its own right, including finding the most important nodes in it.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Graph representations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4"/>
          <p:cNvSpPr txBox="1"/>
          <p:nvPr>
            <p:ph type="title"/>
          </p:nvPr>
        </p:nvSpPr>
        <p:spPr>
          <a:xfrm>
            <a:off x="387900" y="2428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Network representation: diagram</a:t>
            </a:r>
            <a:endParaRPr/>
          </a:p>
        </p:txBody>
      </p:sp>
      <p:pic>
        <p:nvPicPr>
          <p:cNvPr id="248" name="Google Shape;248;p44"/>
          <p:cNvPicPr preferRelativeResize="0"/>
          <p:nvPr/>
        </p:nvPicPr>
        <p:blipFill rotWithShape="1">
          <a:blip r:embed="rId3">
            <a:alphaModFix/>
          </a:blip>
          <a:srcRect b="0" l="0" r="0" t="0"/>
          <a:stretch/>
        </p:blipFill>
        <p:spPr>
          <a:xfrm>
            <a:off x="1428525" y="1059875"/>
            <a:ext cx="5650301" cy="366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ph type="title"/>
          </p:nvPr>
        </p:nvSpPr>
        <p:spPr>
          <a:xfrm>
            <a:off x="311700" y="2150850"/>
            <a:ext cx="8520600" cy="84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Aside: Toolsets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5"/>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Representation: adjacency matrix</a:t>
            </a:r>
            <a:endParaRPr/>
          </a:p>
        </p:txBody>
      </p:sp>
      <p:sp>
        <p:nvSpPr>
          <p:cNvPr id="254" name="Google Shape;254;p45"/>
          <p:cNvSpPr txBox="1"/>
          <p:nvPr/>
        </p:nvSpPr>
        <p:spPr>
          <a:xfrm>
            <a:off x="838500" y="1412600"/>
            <a:ext cx="3733500" cy="315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[[ 0,  1,  1,  1,  0,  0,  0,  0,  0,  1],</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[ 1,  0,  0,  1,  1,  0,  1,  0,  0,  1],</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[ 1,  0,  0,  1,  0,  1,  0,  0,  0,  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[ 1,  1,  1,  0,  1,  1,  1,  0,  0,  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[ 0,  1,  0,  1,  0,  0,  1,  0,  0,  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[ 0,  0,  1,  1,  0,  0,  1,  0,  0,  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[ 0,  1,  0,  1,  1,  1,  0,  0,  0,  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[ 0,  0,  0,  0,  0,  0,  0,  0,  1,  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[ 0,  0,  0,  0,  0,  0,  0,  1,  0,  1],</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1,  1,  0,  0,  0,  0,  0,  0,  1,  0]]</a:t>
            </a:r>
            <a:endParaRPr b="0" i="0" sz="1800" u="none" cap="none" strike="noStrike">
              <a:solidFill>
                <a:schemeClr val="dk1"/>
              </a:solidFill>
              <a:latin typeface="Arial"/>
              <a:ea typeface="Arial"/>
              <a:cs typeface="Arial"/>
              <a:sym typeface="Arial"/>
            </a:endParaRPr>
          </a:p>
        </p:txBody>
      </p:sp>
      <p:pic>
        <p:nvPicPr>
          <p:cNvPr id="255" name="Google Shape;255;p45"/>
          <p:cNvPicPr preferRelativeResize="0"/>
          <p:nvPr/>
        </p:nvPicPr>
        <p:blipFill rotWithShape="1">
          <a:blip r:embed="rId3">
            <a:alphaModFix/>
          </a:blip>
          <a:srcRect b="0" l="0" r="0" t="0"/>
          <a:stretch/>
        </p:blipFill>
        <p:spPr>
          <a:xfrm>
            <a:off x="5527200" y="1549925"/>
            <a:ext cx="3153400" cy="2043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ph type="title"/>
          </p:nvPr>
        </p:nvSpPr>
        <p:spPr>
          <a:xfrm>
            <a:off x="387900" y="28145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Representation: Adjacency List</a:t>
            </a:r>
            <a:endParaRPr/>
          </a:p>
        </p:txBody>
      </p:sp>
      <p:sp>
        <p:nvSpPr>
          <p:cNvPr id="261" name="Google Shape;261;p46"/>
          <p:cNvSpPr txBox="1"/>
          <p:nvPr/>
        </p:nvSpPr>
        <p:spPr>
          <a:xfrm>
            <a:off x="1160350" y="1324325"/>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{0: [1, 2, 3, 9],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1: [0, 9, 3, 4, 6],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2: [0, 3, 5],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3: [0, 1, 2, 4, 5, 6],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4: [1, 3, 6],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5: [2, 3, 6],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6: [1, 3, 4, 5],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7: [8],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8: [9, 7],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9: [8, 1, 0]}</a:t>
            </a:r>
            <a:endParaRPr b="0" i="0" sz="1800" u="none" cap="none" strike="noStrike">
              <a:solidFill>
                <a:schemeClr val="dk1"/>
              </a:solidFill>
              <a:latin typeface="Arial"/>
              <a:ea typeface="Arial"/>
              <a:cs typeface="Arial"/>
              <a:sym typeface="Arial"/>
            </a:endParaRPr>
          </a:p>
        </p:txBody>
      </p:sp>
      <p:pic>
        <p:nvPicPr>
          <p:cNvPr id="262" name="Google Shape;262;p46"/>
          <p:cNvPicPr preferRelativeResize="0"/>
          <p:nvPr/>
        </p:nvPicPr>
        <p:blipFill rotWithShape="1">
          <a:blip r:embed="rId3">
            <a:alphaModFix/>
          </a:blip>
          <a:srcRect b="0" l="0" r="0" t="0"/>
          <a:stretch/>
        </p:blipFill>
        <p:spPr>
          <a:xfrm>
            <a:off x="5527200" y="1549925"/>
            <a:ext cx="3153400" cy="2043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Representation: Edge List</a:t>
            </a:r>
            <a:endParaRPr/>
          </a:p>
        </p:txBody>
      </p:sp>
      <p:sp>
        <p:nvSpPr>
          <p:cNvPr id="268" name="Google Shape;268;p47"/>
          <p:cNvSpPr txBox="1"/>
          <p:nvPr/>
        </p:nvSpPr>
        <p:spPr>
          <a:xfrm>
            <a:off x="491875" y="1349525"/>
            <a:ext cx="36075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{(0,1), (0,2), (0,3), (0,9),</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(1,3), (1,4), (1,6), (1,9),</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(2,3), (2,5), (3,4), (3,5), (3,6),</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(4,6), (5,6), (7,8), (8,9)}</a:t>
            </a:r>
            <a:endParaRPr b="0" i="0" sz="1800" u="none" cap="none" strike="noStrike">
              <a:solidFill>
                <a:schemeClr val="dk1"/>
              </a:solidFill>
              <a:latin typeface="Arial"/>
              <a:ea typeface="Arial"/>
              <a:cs typeface="Arial"/>
              <a:sym typeface="Arial"/>
            </a:endParaRPr>
          </a:p>
        </p:txBody>
      </p:sp>
      <p:pic>
        <p:nvPicPr>
          <p:cNvPr id="269" name="Google Shape;269;p47"/>
          <p:cNvPicPr preferRelativeResize="0"/>
          <p:nvPr/>
        </p:nvPicPr>
        <p:blipFill rotWithShape="1">
          <a:blip r:embed="rId3">
            <a:alphaModFix/>
          </a:blip>
          <a:srcRect b="0" l="0" r="0" t="0"/>
          <a:stretch/>
        </p:blipFill>
        <p:spPr>
          <a:xfrm>
            <a:off x="5527200" y="1549925"/>
            <a:ext cx="3153400" cy="2043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Gephi: community visualisation and analysis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165850" y="0"/>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Gephi: get dataset</a:t>
            </a:r>
            <a:endParaRPr/>
          </a:p>
        </p:txBody>
      </p:sp>
      <p:sp>
        <p:nvSpPr>
          <p:cNvPr id="280" name="Google Shape;280;p49"/>
          <p:cNvSpPr txBox="1"/>
          <p:nvPr>
            <p:ph idx="1" type="body"/>
          </p:nvPr>
        </p:nvSpPr>
        <p:spPr>
          <a:xfrm>
            <a:off x="221050" y="596100"/>
            <a:ext cx="8113200" cy="2608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72222"/>
              <a:buNone/>
            </a:pPr>
            <a:r>
              <a:rPr lang="en"/>
              <a:t>Get data collection code: </a:t>
            </a:r>
            <a:r>
              <a:rPr lang="en" u="sng">
                <a:solidFill>
                  <a:schemeClr val="hlink"/>
                </a:solidFill>
                <a:hlinkClick r:id="rId3"/>
              </a:rPr>
              <a:t>https://github.com/cogsec-collaborative/amitt_tracking/blob/master/andypatel_get_data.py</a:t>
            </a:r>
            <a:endParaRPr/>
          </a:p>
          <a:p>
            <a:pPr indent="0" lvl="0" marL="0" rtl="0" algn="l">
              <a:lnSpc>
                <a:spcPct val="115000"/>
              </a:lnSpc>
              <a:spcBef>
                <a:spcPts val="1200"/>
              </a:spcBef>
              <a:spcAft>
                <a:spcPts val="0"/>
              </a:spcAft>
              <a:buSzPct val="72222"/>
              <a:buNone/>
            </a:pPr>
            <a:r>
              <a:rPr lang="en"/>
              <a:t>In terminal window, type: “python andypatel_get_data.py ctileague”</a:t>
            </a:r>
            <a:endParaRPr/>
          </a:p>
          <a:p>
            <a:pPr indent="0" lvl="0" marL="0" rtl="0" algn="l">
              <a:lnSpc>
                <a:spcPct val="115000"/>
              </a:lnSpc>
              <a:spcBef>
                <a:spcPts val="1200"/>
              </a:spcBef>
              <a:spcAft>
                <a:spcPts val="0"/>
              </a:spcAft>
              <a:buSzPct val="72222"/>
              <a:buNone/>
            </a:pPr>
            <a:r>
              <a:rPr lang="en"/>
              <a:t>This creates a directory with files:</a:t>
            </a:r>
            <a:endParaRPr/>
          </a:p>
          <a:p>
            <a:pPr indent="-304958" lvl="0" marL="457200" rtl="0" algn="l">
              <a:lnSpc>
                <a:spcPct val="115000"/>
              </a:lnSpc>
              <a:spcBef>
                <a:spcPts val="1200"/>
              </a:spcBef>
              <a:spcAft>
                <a:spcPts val="0"/>
              </a:spcAft>
              <a:buSzPct val="72222"/>
              <a:buChar char="●"/>
            </a:pPr>
            <a:r>
              <a:rPr lang="en"/>
              <a:t>User-user: counts replies, retweets, quotes, mentions</a:t>
            </a:r>
            <a:endParaRPr/>
          </a:p>
          <a:p>
            <a:pPr indent="-304958" lvl="0" marL="457200" rtl="0" algn="l">
              <a:lnSpc>
                <a:spcPct val="115000"/>
              </a:lnSpc>
              <a:spcBef>
                <a:spcPts val="0"/>
              </a:spcBef>
              <a:spcAft>
                <a:spcPts val="0"/>
              </a:spcAft>
              <a:buSzPct val="72222"/>
              <a:buChar char="●"/>
            </a:pPr>
            <a:r>
              <a:rPr lang="en"/>
              <a:t>Hashtag-hashtag: counts co-occurrences</a:t>
            </a:r>
            <a:endParaRPr/>
          </a:p>
          <a:p>
            <a:pPr indent="-304958" lvl="0" marL="457200" rtl="0" algn="l">
              <a:lnSpc>
                <a:spcPct val="115000"/>
              </a:lnSpc>
              <a:spcBef>
                <a:spcPts val="0"/>
              </a:spcBef>
              <a:spcAft>
                <a:spcPts val="0"/>
              </a:spcAft>
              <a:buSzPct val="72222"/>
              <a:buChar char="●"/>
            </a:pPr>
            <a:r>
              <a:rPr lang="en"/>
              <a:t>User-hashtag: counts hashtag use</a:t>
            </a:r>
            <a:endParaRPr/>
          </a:p>
        </p:txBody>
      </p:sp>
      <p:pic>
        <p:nvPicPr>
          <p:cNvPr id="281" name="Google Shape;281;p49"/>
          <p:cNvPicPr preferRelativeResize="0"/>
          <p:nvPr/>
        </p:nvPicPr>
        <p:blipFill rotWithShape="1">
          <a:blip r:embed="rId4">
            <a:alphaModFix/>
          </a:blip>
          <a:srcRect b="0" l="0" r="0" t="0"/>
          <a:stretch/>
        </p:blipFill>
        <p:spPr>
          <a:xfrm>
            <a:off x="387900" y="3204309"/>
            <a:ext cx="8368200" cy="174524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Gephi: create graph</a:t>
            </a:r>
            <a:endParaRPr/>
          </a:p>
        </p:txBody>
      </p:sp>
      <p:sp>
        <p:nvSpPr>
          <p:cNvPr id="287" name="Google Shape;287;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Get tool: </a:t>
            </a:r>
            <a:r>
              <a:rPr lang="en" u="sng">
                <a:solidFill>
                  <a:schemeClr val="accent5"/>
                </a:solidFill>
                <a:hlinkClick r:id="rId3">
                  <a:extLst>
                    <a:ext uri="{A12FA001-AC4F-418D-AE19-62706E023703}">
                      <ahyp:hlinkClr val="tx"/>
                    </a:ext>
                  </a:extLst>
                </a:hlinkClick>
              </a:rPr>
              <a:t>https://gephi.org/users/download/</a:t>
            </a:r>
            <a:endParaRPr/>
          </a:p>
          <a:p>
            <a:pPr indent="0" lvl="0" marL="0" rtl="0" algn="l">
              <a:lnSpc>
                <a:spcPct val="115000"/>
              </a:lnSpc>
              <a:spcBef>
                <a:spcPts val="1200"/>
              </a:spcBef>
              <a:spcAft>
                <a:spcPts val="0"/>
              </a:spcAft>
              <a:buSzPts val="1300"/>
              <a:buNone/>
            </a:pPr>
            <a:r>
              <a:rPr lang="en"/>
              <a:t>Build graph: </a:t>
            </a:r>
            <a:endParaRPr/>
          </a:p>
          <a:p>
            <a:pPr indent="-298450" lvl="0" marL="457200" rtl="0" algn="l">
              <a:lnSpc>
                <a:spcPct val="115000"/>
              </a:lnSpc>
              <a:spcBef>
                <a:spcPts val="1200"/>
              </a:spcBef>
              <a:spcAft>
                <a:spcPts val="0"/>
              </a:spcAft>
              <a:buSzPts val="1100"/>
              <a:buChar char="●"/>
            </a:pPr>
            <a:r>
              <a:rPr lang="en" sz="1100"/>
              <a:t>Start Gephi. Click on top menu&gt;file&gt;“import spreadsheet”. Grab User_user_graph.csv - use all defaults</a:t>
            </a:r>
            <a:endParaRPr sz="1100"/>
          </a:p>
          <a:p>
            <a:pPr indent="-298450" lvl="0" marL="457200" rtl="0" algn="l">
              <a:lnSpc>
                <a:spcPct val="115000"/>
              </a:lnSpc>
              <a:spcBef>
                <a:spcPts val="0"/>
              </a:spcBef>
              <a:spcAft>
                <a:spcPts val="0"/>
              </a:spcAft>
              <a:buSzPts val="1100"/>
              <a:buChar char="●"/>
            </a:pPr>
            <a:r>
              <a:rPr lang="en" sz="1100"/>
              <a:t>Top menu: Go to data laboratory, “copy data to another column”, click ‘id’, click okay.</a:t>
            </a:r>
            <a:endParaRPr sz="1100"/>
          </a:p>
          <a:p>
            <a:pPr indent="-298450" lvl="0" marL="457200" rtl="0" algn="l">
              <a:lnSpc>
                <a:spcPct val="115000"/>
              </a:lnSpc>
              <a:spcBef>
                <a:spcPts val="0"/>
              </a:spcBef>
              <a:spcAft>
                <a:spcPts val="0"/>
              </a:spcAft>
              <a:buSzPts val="1100"/>
              <a:buChar char="●"/>
            </a:pPr>
            <a:r>
              <a:rPr lang="en" sz="1100"/>
              <a:t>Go to overview. RHS: Run modularity algorithm, using defaults</a:t>
            </a:r>
            <a:endParaRPr sz="1100"/>
          </a:p>
          <a:p>
            <a:pPr indent="-298450" lvl="0" marL="457200" rtl="0" algn="l">
              <a:lnSpc>
                <a:spcPct val="115000"/>
              </a:lnSpc>
              <a:spcBef>
                <a:spcPts val="0"/>
              </a:spcBef>
              <a:spcAft>
                <a:spcPts val="0"/>
              </a:spcAft>
              <a:buSzPts val="1100"/>
              <a:buChar char="●"/>
            </a:pPr>
            <a:r>
              <a:rPr lang="en" sz="1100"/>
              <a:t>RHS: Run average weighted degree algorithm</a:t>
            </a:r>
            <a:endParaRPr sz="1100"/>
          </a:p>
          <a:p>
            <a:pPr indent="-298450" lvl="0" marL="457200" rtl="0" algn="l">
              <a:lnSpc>
                <a:spcPct val="115000"/>
              </a:lnSpc>
              <a:spcBef>
                <a:spcPts val="0"/>
              </a:spcBef>
              <a:spcAft>
                <a:spcPts val="0"/>
              </a:spcAft>
              <a:buSzPts val="1100"/>
              <a:buChar char="●"/>
            </a:pPr>
            <a:r>
              <a:rPr lang="en" sz="1100"/>
              <a:t>LHS: Click color icon, then partition, modularity class. Open palette, generate, unclick “limit number of colors”, preset=intense, generate, okay</a:t>
            </a:r>
            <a:endParaRPr sz="1100"/>
          </a:p>
          <a:p>
            <a:pPr indent="-298450" lvl="0" marL="457200" rtl="0" algn="l">
              <a:lnSpc>
                <a:spcPct val="115000"/>
              </a:lnSpc>
              <a:spcBef>
                <a:spcPts val="0"/>
              </a:spcBef>
              <a:spcAft>
                <a:spcPts val="0"/>
              </a:spcAft>
              <a:buSzPts val="1100"/>
              <a:buChar char="●"/>
            </a:pPr>
            <a:r>
              <a:rPr lang="en" sz="1100"/>
              <a:t>LHS: Select “tt”, ranking, weighted degree, set minsize=0.2, choose 3rd spline, apply</a:t>
            </a:r>
            <a:endParaRPr sz="1100"/>
          </a:p>
          <a:p>
            <a:pPr indent="-298450" lvl="0" marL="457200" rtl="0" algn="l">
              <a:lnSpc>
                <a:spcPct val="115000"/>
              </a:lnSpc>
              <a:spcBef>
                <a:spcPts val="0"/>
              </a:spcBef>
              <a:spcAft>
                <a:spcPts val="0"/>
              </a:spcAft>
              <a:buSzPts val="1100"/>
              <a:buChar char="●"/>
            </a:pPr>
            <a:r>
              <a:rPr lang="en" sz="1100"/>
              <a:t>LHS: Layout: OpenOrd, run. Then forceatlas2, run. Try stronger gravity, and scaling=200</a:t>
            </a:r>
            <a:endParaRPr sz="1100"/>
          </a:p>
          <a:p>
            <a:pPr indent="-298450" lvl="0" marL="457200" rtl="0" algn="l">
              <a:lnSpc>
                <a:spcPct val="115000"/>
              </a:lnSpc>
              <a:spcBef>
                <a:spcPts val="0"/>
              </a:spcBef>
              <a:spcAft>
                <a:spcPts val="0"/>
              </a:spcAft>
              <a:buSzPts val="1100"/>
              <a:buChar char="●"/>
            </a:pPr>
            <a:r>
              <a:rPr lang="en" sz="1100"/>
              <a:t>Top menu: Preview - select “black background”, click “refresh”. Click “Reset zoom”</a:t>
            </a:r>
            <a:endParaRPr sz="1100"/>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Covid5G</a:t>
            </a:r>
            <a:endParaRPr/>
          </a:p>
        </p:txBody>
      </p:sp>
      <p:pic>
        <p:nvPicPr>
          <p:cNvPr id="293" name="Google Shape;293;p51"/>
          <p:cNvPicPr preferRelativeResize="0"/>
          <p:nvPr/>
        </p:nvPicPr>
        <p:blipFill rotWithShape="1">
          <a:blip r:embed="rId3">
            <a:alphaModFix/>
          </a:blip>
          <a:srcRect b="0" l="0" r="0" t="0"/>
          <a:stretch/>
        </p:blipFill>
        <p:spPr>
          <a:xfrm>
            <a:off x="2090850" y="-20275"/>
            <a:ext cx="5031050" cy="48792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311700" y="0"/>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U Indiana data tools</a:t>
            </a:r>
            <a:endParaRPr/>
          </a:p>
        </p:txBody>
      </p:sp>
      <p:pic>
        <p:nvPicPr>
          <p:cNvPr id="299" name="Google Shape;299;p52"/>
          <p:cNvPicPr preferRelativeResize="0"/>
          <p:nvPr/>
        </p:nvPicPr>
        <p:blipFill rotWithShape="1">
          <a:blip r:embed="rId3">
            <a:alphaModFix/>
          </a:blip>
          <a:srcRect b="0" l="0" r="0" t="0"/>
          <a:stretch/>
        </p:blipFill>
        <p:spPr>
          <a:xfrm>
            <a:off x="1830900" y="632813"/>
            <a:ext cx="5482202" cy="4214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311700" y="9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 care</a:t>
            </a:r>
            <a:endParaRPr/>
          </a:p>
        </p:txBody>
      </p:sp>
      <p:pic>
        <p:nvPicPr>
          <p:cNvPr id="305" name="Google Shape;305;p53"/>
          <p:cNvPicPr preferRelativeResize="0"/>
          <p:nvPr/>
        </p:nvPicPr>
        <p:blipFill>
          <a:blip r:embed="rId3">
            <a:alphaModFix/>
          </a:blip>
          <a:stretch>
            <a:fillRect/>
          </a:stretch>
        </p:blipFill>
        <p:spPr>
          <a:xfrm>
            <a:off x="2147050" y="535875"/>
            <a:ext cx="4162403" cy="4168349"/>
          </a:xfrm>
          <a:prstGeom prst="rect">
            <a:avLst/>
          </a:prstGeom>
          <a:noFill/>
          <a:ln>
            <a:noFill/>
          </a:ln>
        </p:spPr>
      </p:pic>
      <p:sp>
        <p:nvSpPr>
          <p:cNvPr id="306" name="Google Shape;306;p53"/>
          <p:cNvSpPr txBox="1"/>
          <p:nvPr/>
        </p:nvSpPr>
        <p:spPr>
          <a:xfrm>
            <a:off x="521550" y="4704225"/>
            <a:ext cx="8100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https://points.datasociety.net/who-benefits-from-health-misinformation-8d094804058d</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lang="en"/>
              <a:t>NetworkX python library</a:t>
            </a:r>
            <a:r>
              <a:rPr lang="en"/>
              <a:t>: network analysis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ph type="title"/>
          </p:nvPr>
        </p:nvSpPr>
        <p:spPr>
          <a:xfrm>
            <a:off x="311700" y="52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Typical tool needs</a:t>
            </a:r>
            <a:endParaRPr/>
          </a:p>
        </p:txBody>
      </p:sp>
      <p:sp>
        <p:nvSpPr>
          <p:cNvPr id="86" name="Google Shape;86;p19"/>
          <p:cNvSpPr txBox="1"/>
          <p:nvPr>
            <p:ph idx="1" type="body"/>
          </p:nvPr>
        </p:nvSpPr>
        <p:spPr>
          <a:xfrm>
            <a:off x="311700" y="625525"/>
            <a:ext cx="8520600" cy="3416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Font typeface="Arial"/>
              <a:buChar char="●"/>
            </a:pPr>
            <a:r>
              <a:rPr b="1" lang="en" sz="1100">
                <a:latin typeface="Arial"/>
                <a:ea typeface="Arial"/>
                <a:cs typeface="Arial"/>
                <a:sym typeface="Arial"/>
              </a:rPr>
              <a:t>Data gathering:</a:t>
            </a:r>
            <a:endParaRPr b="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b="1" lang="en" sz="1100">
                <a:latin typeface="Arial"/>
                <a:ea typeface="Arial"/>
                <a:cs typeface="Arial"/>
                <a:sym typeface="Arial"/>
              </a:rPr>
              <a:t>Internet: </a:t>
            </a:r>
            <a:r>
              <a:rPr lang="en" sz="1100">
                <a:latin typeface="Arial"/>
                <a:ea typeface="Arial"/>
                <a:cs typeface="Arial"/>
                <a:sym typeface="Arial"/>
              </a:rPr>
              <a:t>looking for trends, known narratives, new narratives, and risk activity in social media, websites, and other places that people seek and share information online.</a:t>
            </a:r>
            <a:br>
              <a:rPr lang="en" sz="1100">
                <a:latin typeface="Arial"/>
                <a:ea typeface="Arial"/>
                <a:cs typeface="Arial"/>
                <a:sym typeface="Arial"/>
              </a:rPr>
            </a:br>
            <a:r>
              <a:rPr b="1" lang="en" sz="1100">
                <a:latin typeface="Arial"/>
                <a:ea typeface="Arial"/>
                <a:cs typeface="Arial"/>
                <a:sym typeface="Arial"/>
              </a:rPr>
              <a:t>Media: </a:t>
            </a:r>
            <a:r>
              <a:rPr lang="en" sz="1100">
                <a:latin typeface="Arial"/>
                <a:ea typeface="Arial"/>
                <a:cs typeface="Arial"/>
                <a:sym typeface="Arial"/>
              </a:rPr>
              <a:t>looking for trends, known narratives, new narratives, and risk activity in traditional mass media, including newspapers, radio, and TV. Some of this monitoring can be covered by searching media’s internet sites.</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b="1" lang="en" sz="1100">
                <a:latin typeface="Arial"/>
                <a:ea typeface="Arial"/>
                <a:cs typeface="Arial"/>
                <a:sym typeface="Arial"/>
              </a:rPr>
              <a:t>Other channels: </a:t>
            </a:r>
            <a:r>
              <a:rPr lang="en" sz="1100">
                <a:latin typeface="Arial"/>
                <a:ea typeface="Arial"/>
                <a:cs typeface="Arial"/>
                <a:sym typeface="Arial"/>
              </a:rPr>
              <a:t>messaging apps and word of mouth misinformation sharing cannot usually be tracked using internet monitoring tools. However, surveys, chatbots and other social listening tools can help to surface infodemic narratives and artifacts in these “dark” channels.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Analysis: </a:t>
            </a:r>
            <a:endParaRPr b="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b="1" lang="en">
                <a:latin typeface="Arial"/>
                <a:ea typeface="Arial"/>
                <a:cs typeface="Arial"/>
                <a:sym typeface="Arial"/>
              </a:rPr>
              <a:t>Situation assessment: </a:t>
            </a:r>
            <a:r>
              <a:rPr lang="en">
                <a:latin typeface="Arial"/>
                <a:ea typeface="Arial"/>
                <a:cs typeface="Arial"/>
                <a:sym typeface="Arial"/>
              </a:rPr>
              <a:t>making sense of the often-large volumes of data produced by monitoring. </a:t>
            </a:r>
            <a:endParaRPr>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b="1" lang="en" sz="1100">
                <a:latin typeface="Arial"/>
                <a:ea typeface="Arial"/>
                <a:cs typeface="Arial"/>
                <a:sym typeface="Arial"/>
              </a:rPr>
              <a:t>text analysis</a:t>
            </a:r>
            <a:r>
              <a:rPr lang="en">
                <a:latin typeface="Arial"/>
                <a:ea typeface="Arial"/>
                <a:cs typeface="Arial"/>
                <a:sym typeface="Arial"/>
              </a:rPr>
              <a:t>:</a:t>
            </a:r>
            <a:r>
              <a:rPr lang="en" sz="1100">
                <a:latin typeface="Arial"/>
                <a:ea typeface="Arial"/>
                <a:cs typeface="Arial"/>
                <a:sym typeface="Arial"/>
              </a:rPr>
              <a:t> help identify and track narratives</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b="1" lang="en" sz="1100">
                <a:latin typeface="Arial"/>
                <a:ea typeface="Arial"/>
                <a:cs typeface="Arial"/>
                <a:sym typeface="Arial"/>
              </a:rPr>
              <a:t>graph analysis</a:t>
            </a:r>
            <a:r>
              <a:rPr lang="en">
                <a:latin typeface="Arial"/>
                <a:ea typeface="Arial"/>
                <a:cs typeface="Arial"/>
                <a:sym typeface="Arial"/>
              </a:rPr>
              <a:t>:</a:t>
            </a:r>
            <a:r>
              <a:rPr lang="en" sz="1100">
                <a:latin typeface="Arial"/>
                <a:ea typeface="Arial"/>
                <a:cs typeface="Arial"/>
                <a:sym typeface="Arial"/>
              </a:rPr>
              <a:t> help map information flows, find influencers, and identify and track coordinated online activity</a:t>
            </a:r>
            <a:r>
              <a:rPr lang="en">
                <a:latin typeface="Arial"/>
                <a:ea typeface="Arial"/>
                <a:cs typeface="Arial"/>
                <a:sym typeface="Arial"/>
              </a:rPr>
              <a:t>.</a:t>
            </a:r>
            <a:endParaRPr>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Information sharing: </a:t>
            </a:r>
            <a:endParaRPr b="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n">
                <a:latin typeface="Arial"/>
                <a:ea typeface="Arial"/>
                <a:cs typeface="Arial"/>
                <a:sym typeface="Arial"/>
              </a:rPr>
              <a:t>Share information between teams of human analysts; </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Response:</a:t>
            </a:r>
            <a:endParaRPr b="1"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b="1" lang="en" sz="1100">
                <a:latin typeface="Arial"/>
                <a:ea typeface="Arial"/>
                <a:cs typeface="Arial"/>
                <a:sym typeface="Arial"/>
              </a:rPr>
              <a:t>Message-based: </a:t>
            </a:r>
            <a:r>
              <a:rPr lang="en" sz="1100">
                <a:latin typeface="Arial"/>
                <a:ea typeface="Arial"/>
                <a:cs typeface="Arial"/>
                <a:sym typeface="Arial"/>
              </a:rPr>
              <a:t>getting prebunking, debunking and other messages to community segments in the channels that they use or trust, in forms they’re familiar with (e.g. languages, message styles, literacy levels, cultural appropriateness).</a:t>
            </a:r>
            <a:endParaRPr sz="11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b="1" lang="en" sz="1100">
                <a:latin typeface="Arial"/>
                <a:ea typeface="Arial"/>
                <a:cs typeface="Arial"/>
                <a:sym typeface="Arial"/>
              </a:rPr>
              <a:t>Other: </a:t>
            </a:r>
            <a:r>
              <a:rPr lang="en" sz="1100">
                <a:latin typeface="Arial"/>
                <a:ea typeface="Arial"/>
                <a:cs typeface="Arial"/>
                <a:sym typeface="Arial"/>
              </a:rPr>
              <a:t>sharing artifacts with platforms and other responders. </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title"/>
          </p:nvPr>
        </p:nvSpPr>
        <p:spPr>
          <a:xfrm>
            <a:off x="311700" y="176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is where you need that Jupyter notebook</a:t>
            </a:r>
            <a:endParaRPr/>
          </a:p>
        </p:txBody>
      </p:sp>
      <p:pic>
        <p:nvPicPr>
          <p:cNvPr id="317" name="Google Shape;317;p55"/>
          <p:cNvPicPr preferRelativeResize="0"/>
          <p:nvPr/>
        </p:nvPicPr>
        <p:blipFill rotWithShape="1">
          <a:blip r:embed="rId3">
            <a:alphaModFix/>
          </a:blip>
          <a:srcRect b="0" l="0" r="0" t="0"/>
          <a:stretch/>
        </p:blipFill>
        <p:spPr>
          <a:xfrm>
            <a:off x="719425" y="886900"/>
            <a:ext cx="7705162" cy="40302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Getting graphs into NetworkX</a:t>
            </a:r>
            <a:endParaRPr/>
          </a:p>
        </p:txBody>
      </p:sp>
      <p:sp>
        <p:nvSpPr>
          <p:cNvPr id="323" name="Google Shape;323;p56"/>
          <p:cNvSpPr txBox="1"/>
          <p:nvPr/>
        </p:nvSpPr>
        <p:spPr>
          <a:xfrm>
            <a:off x="457200" y="1295400"/>
            <a:ext cx="6798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import networkx as nx</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edgelist = {(0,1), (0,2), (0,3), (0,5), (0,9), (1,3), (1,4), (1,6), (1,9), (2,3), (2,5), (3,4), (3,5), (3,6), (4,6), (5,6), (7,8), (8,9)}</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G = nx.Graph()</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for edge in edgelist: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G.add_edge(edge[0], edge[1])</a:t>
            </a:r>
            <a:endParaRPr b="0" i="0" sz="1800" u="none" cap="none" strike="noStrike">
              <a:solidFill>
                <a:schemeClr val="dk1"/>
              </a:solidFill>
              <a:latin typeface="Arial"/>
              <a:ea typeface="Arial"/>
              <a:cs typeface="Arial"/>
              <a:sym typeface="Arial"/>
            </a:endParaRPr>
          </a:p>
        </p:txBody>
      </p:sp>
      <p:pic>
        <p:nvPicPr>
          <p:cNvPr id="324" name="Google Shape;324;p56"/>
          <p:cNvPicPr preferRelativeResize="0"/>
          <p:nvPr/>
        </p:nvPicPr>
        <p:blipFill rotWithShape="1">
          <a:blip r:embed="rId3">
            <a:alphaModFix/>
          </a:blip>
          <a:srcRect b="0" l="0" r="0" t="0"/>
          <a:stretch/>
        </p:blipFill>
        <p:spPr>
          <a:xfrm>
            <a:off x="5498000" y="2761150"/>
            <a:ext cx="3258100" cy="2042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7"/>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Degree Centrality: who has lots of friends?</a:t>
            </a:r>
            <a:endParaRPr/>
          </a:p>
        </p:txBody>
      </p:sp>
      <p:pic>
        <p:nvPicPr>
          <p:cNvPr id="330" name="Google Shape;330;p57"/>
          <p:cNvPicPr preferRelativeResize="0"/>
          <p:nvPr/>
        </p:nvPicPr>
        <p:blipFill rotWithShape="1">
          <a:blip r:embed="rId3">
            <a:alphaModFix/>
          </a:blip>
          <a:srcRect b="0" l="0" r="0" t="0"/>
          <a:stretch/>
        </p:blipFill>
        <p:spPr>
          <a:xfrm>
            <a:off x="4242825" y="1501725"/>
            <a:ext cx="4347850" cy="2787350"/>
          </a:xfrm>
          <a:prstGeom prst="rect">
            <a:avLst/>
          </a:prstGeom>
          <a:noFill/>
          <a:ln>
            <a:noFill/>
          </a:ln>
        </p:spPr>
      </p:pic>
      <p:sp>
        <p:nvSpPr>
          <p:cNvPr id="331" name="Google Shape;331;p57"/>
          <p:cNvSpPr txBox="1"/>
          <p:nvPr/>
        </p:nvSpPr>
        <p:spPr>
          <a:xfrm>
            <a:off x="126125" y="1347450"/>
            <a:ext cx="3000000" cy="12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nx.degree_centrality(G)</a:t>
            </a:r>
            <a:endParaRPr b="0" i="0" sz="1800" u="none" cap="none" strike="noStrike">
              <a:solidFill>
                <a:schemeClr val="dk1"/>
              </a:solidFill>
              <a:latin typeface="Arial"/>
              <a:ea typeface="Arial"/>
              <a:cs typeface="Arial"/>
              <a:sym typeface="Arial"/>
            </a:endParaRPr>
          </a:p>
        </p:txBody>
      </p:sp>
      <p:sp>
        <p:nvSpPr>
          <p:cNvPr id="332" name="Google Shape;332;p57"/>
          <p:cNvSpPr txBox="1"/>
          <p:nvPr/>
        </p:nvSpPr>
        <p:spPr>
          <a:xfrm>
            <a:off x="744150" y="1866625"/>
            <a:ext cx="15894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3	0.666</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0	0.555</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1	0.555</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5	0.444</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6	0.444</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2	0.333</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4	0.333</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9	0.333</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8	0.222</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7	0.111</a:t>
            </a:r>
            <a:endParaRPr b="0" i="0" sz="135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Betweenness Centrality: who are the bridges?</a:t>
            </a:r>
            <a:endParaRPr/>
          </a:p>
        </p:txBody>
      </p:sp>
      <p:sp>
        <p:nvSpPr>
          <p:cNvPr id="338" name="Google Shape;338;p58"/>
          <p:cNvSpPr txBox="1"/>
          <p:nvPr/>
        </p:nvSpPr>
        <p:spPr>
          <a:xfrm>
            <a:off x="126125" y="1347450"/>
            <a:ext cx="3519000" cy="12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nx.betweenness_centrality(G)</a:t>
            </a:r>
            <a:endParaRPr b="0" i="0" sz="1800" u="none" cap="none" strike="noStrike">
              <a:solidFill>
                <a:schemeClr val="dk1"/>
              </a:solidFill>
              <a:latin typeface="Arial"/>
              <a:ea typeface="Arial"/>
              <a:cs typeface="Arial"/>
              <a:sym typeface="Arial"/>
            </a:endParaRPr>
          </a:p>
        </p:txBody>
      </p:sp>
      <p:pic>
        <p:nvPicPr>
          <p:cNvPr id="339" name="Google Shape;339;p58"/>
          <p:cNvPicPr preferRelativeResize="0"/>
          <p:nvPr/>
        </p:nvPicPr>
        <p:blipFill rotWithShape="1">
          <a:blip r:embed="rId3">
            <a:alphaModFix/>
          </a:blip>
          <a:srcRect b="0" l="0" r="0" t="0"/>
          <a:stretch/>
        </p:blipFill>
        <p:spPr>
          <a:xfrm>
            <a:off x="4768675" y="1561375"/>
            <a:ext cx="3838575" cy="2476500"/>
          </a:xfrm>
          <a:prstGeom prst="rect">
            <a:avLst/>
          </a:prstGeom>
          <a:noFill/>
          <a:ln>
            <a:noFill/>
          </a:ln>
        </p:spPr>
      </p:pic>
      <p:sp>
        <p:nvSpPr>
          <p:cNvPr id="340" name="Google Shape;340;p58"/>
          <p:cNvSpPr txBox="1"/>
          <p:nvPr/>
        </p:nvSpPr>
        <p:spPr>
          <a:xfrm>
            <a:off x="807200" y="1954925"/>
            <a:ext cx="1602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9	0.38</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0	0.23</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1	0.23</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8	0.22</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3	0.10</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5	0.02</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6	0.02</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2	0.00</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4	0.00</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7	0.00</a:t>
            </a:r>
            <a:endParaRPr b="0" i="0" sz="135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9"/>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Closeness centrality: who are the hubs?</a:t>
            </a:r>
            <a:endParaRPr/>
          </a:p>
        </p:txBody>
      </p:sp>
      <p:sp>
        <p:nvSpPr>
          <p:cNvPr id="346" name="Google Shape;346;p59"/>
          <p:cNvSpPr txBox="1"/>
          <p:nvPr/>
        </p:nvSpPr>
        <p:spPr>
          <a:xfrm>
            <a:off x="327925" y="1261250"/>
            <a:ext cx="3355200" cy="6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nx.closeness_centrality(G)</a:t>
            </a:r>
            <a:endParaRPr b="0" i="0" sz="1800" u="none" cap="none" strike="noStrike">
              <a:solidFill>
                <a:schemeClr val="dk1"/>
              </a:solidFill>
              <a:latin typeface="Arial"/>
              <a:ea typeface="Arial"/>
              <a:cs typeface="Arial"/>
              <a:sym typeface="Arial"/>
            </a:endParaRPr>
          </a:p>
        </p:txBody>
      </p:sp>
      <p:pic>
        <p:nvPicPr>
          <p:cNvPr id="347" name="Google Shape;347;p59"/>
          <p:cNvPicPr preferRelativeResize="0"/>
          <p:nvPr/>
        </p:nvPicPr>
        <p:blipFill rotWithShape="1">
          <a:blip r:embed="rId3">
            <a:alphaModFix/>
          </a:blip>
          <a:srcRect b="0" l="0" r="0" t="0"/>
          <a:stretch/>
        </p:blipFill>
        <p:spPr>
          <a:xfrm>
            <a:off x="4793775" y="1481750"/>
            <a:ext cx="3848100" cy="2466975"/>
          </a:xfrm>
          <a:prstGeom prst="rect">
            <a:avLst/>
          </a:prstGeom>
          <a:noFill/>
          <a:ln>
            <a:noFill/>
          </a:ln>
        </p:spPr>
      </p:pic>
      <p:sp>
        <p:nvSpPr>
          <p:cNvPr id="348" name="Google Shape;348;p59"/>
          <p:cNvSpPr txBox="1"/>
          <p:nvPr/>
        </p:nvSpPr>
        <p:spPr>
          <a:xfrm>
            <a:off x="1147725" y="1854025"/>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0	0.64</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1	0.64</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3	0.60</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9	0.60</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5	0.52</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6	0.52</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2	0.50</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4	0.50</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8	0.42</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7	0.31</a:t>
            </a:r>
            <a:endParaRPr b="0" i="0" sz="135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0"/>
          <p:cNvSpPr txBox="1"/>
          <p:nvPr>
            <p:ph type="title"/>
          </p:nvPr>
        </p:nvSpPr>
        <p:spPr>
          <a:xfrm>
            <a:off x="265050" y="458025"/>
            <a:ext cx="87909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Eigenvalue centrality: who has most influence?</a:t>
            </a:r>
            <a:endParaRPr/>
          </a:p>
        </p:txBody>
      </p:sp>
      <p:sp>
        <p:nvSpPr>
          <p:cNvPr id="354" name="Google Shape;354;p60"/>
          <p:cNvSpPr txBox="1"/>
          <p:nvPr/>
        </p:nvSpPr>
        <p:spPr>
          <a:xfrm>
            <a:off x="479275" y="1223425"/>
            <a:ext cx="3203700" cy="6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nx.eigenvector_centrality(G)</a:t>
            </a:r>
            <a:endParaRPr b="0" i="0" sz="1800" u="none" cap="none" strike="noStrike">
              <a:solidFill>
                <a:schemeClr val="dk1"/>
              </a:solidFill>
              <a:latin typeface="Arial"/>
              <a:ea typeface="Arial"/>
              <a:cs typeface="Arial"/>
              <a:sym typeface="Arial"/>
            </a:endParaRPr>
          </a:p>
        </p:txBody>
      </p:sp>
      <p:pic>
        <p:nvPicPr>
          <p:cNvPr id="355" name="Google Shape;355;p60"/>
          <p:cNvPicPr preferRelativeResize="0"/>
          <p:nvPr/>
        </p:nvPicPr>
        <p:blipFill rotWithShape="1">
          <a:blip r:embed="rId3">
            <a:alphaModFix/>
          </a:blip>
          <a:srcRect b="0" l="0" r="0" t="0"/>
          <a:stretch/>
        </p:blipFill>
        <p:spPr>
          <a:xfrm>
            <a:off x="4856825" y="1595250"/>
            <a:ext cx="3848100" cy="2476500"/>
          </a:xfrm>
          <a:prstGeom prst="rect">
            <a:avLst/>
          </a:prstGeom>
          <a:noFill/>
          <a:ln>
            <a:noFill/>
          </a:ln>
        </p:spPr>
      </p:pic>
      <p:sp>
        <p:nvSpPr>
          <p:cNvPr id="356" name="Google Shape;356;p60"/>
          <p:cNvSpPr txBox="1"/>
          <p:nvPr/>
        </p:nvSpPr>
        <p:spPr>
          <a:xfrm>
            <a:off x="895475" y="1841400"/>
            <a:ext cx="1501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3	0.48</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0	0.39</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1	0.39</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5	0.35</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6	0.35</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2	0.28</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4	0.28</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9	0.19</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8	0.04</a:t>
            </a:r>
            <a:endParaRPr b="0" i="0" sz="135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7	0.01</a:t>
            </a:r>
            <a:endParaRPr b="0" i="0" sz="135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 care</a:t>
            </a:r>
            <a:endParaRPr/>
          </a:p>
        </p:txBody>
      </p:sp>
      <p:pic>
        <p:nvPicPr>
          <p:cNvPr id="362" name="Google Shape;362;p61"/>
          <p:cNvPicPr preferRelativeResize="0"/>
          <p:nvPr/>
        </p:nvPicPr>
        <p:blipFill>
          <a:blip r:embed="rId3">
            <a:alphaModFix/>
          </a:blip>
          <a:stretch>
            <a:fillRect/>
          </a:stretch>
        </p:blipFill>
        <p:spPr>
          <a:xfrm>
            <a:off x="390125" y="572700"/>
            <a:ext cx="8192047" cy="4089901"/>
          </a:xfrm>
          <a:prstGeom prst="rect">
            <a:avLst/>
          </a:prstGeom>
          <a:noFill/>
          <a:ln>
            <a:noFill/>
          </a:ln>
        </p:spPr>
      </p:pic>
      <p:sp>
        <p:nvSpPr>
          <p:cNvPr id="363" name="Google Shape;363;p61"/>
          <p:cNvSpPr txBox="1"/>
          <p:nvPr/>
        </p:nvSpPr>
        <p:spPr>
          <a:xfrm>
            <a:off x="225850" y="4728875"/>
            <a:ext cx="8520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Image from </a:t>
            </a:r>
            <a:r>
              <a:rPr lang="en" sz="1200"/>
              <a:t>https://www.nature.com/articles/s41598-021-89202-7</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2"/>
          <p:cNvSpPr txBox="1"/>
          <p:nvPr>
            <p:ph type="title"/>
          </p:nvPr>
        </p:nvSpPr>
        <p:spPr>
          <a:xfrm>
            <a:off x="387900" y="2184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Communities</a:t>
            </a:r>
            <a:endParaRPr/>
          </a:p>
        </p:txBody>
      </p:sp>
      <p:sp>
        <p:nvSpPr>
          <p:cNvPr id="369" name="Google Shape;369;p62"/>
          <p:cNvSpPr txBox="1"/>
          <p:nvPr>
            <p:ph idx="1" type="body"/>
          </p:nvPr>
        </p:nvSpPr>
        <p:spPr>
          <a:xfrm>
            <a:off x="387900" y="1208875"/>
            <a:ext cx="8368200" cy="357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Communities = groupings within your network. </a:t>
            </a:r>
            <a:endParaRPr/>
          </a:p>
          <a:p>
            <a:pPr indent="0" lvl="0" marL="0" rtl="0" algn="l">
              <a:lnSpc>
                <a:spcPct val="115000"/>
              </a:lnSpc>
              <a:spcBef>
                <a:spcPts val="1600"/>
              </a:spcBef>
              <a:spcAft>
                <a:spcPts val="0"/>
              </a:spcAft>
              <a:buSzPts val="1800"/>
              <a:buNone/>
            </a:pPr>
            <a:r>
              <a:rPr lang="en"/>
              <a:t>Useful for questions like </a:t>
            </a:r>
            <a:endParaRPr/>
          </a:p>
          <a:p>
            <a:pPr indent="-342900" lvl="0" marL="457200" rtl="0" algn="l">
              <a:lnSpc>
                <a:spcPct val="115000"/>
              </a:lnSpc>
              <a:spcBef>
                <a:spcPts val="1600"/>
              </a:spcBef>
              <a:spcAft>
                <a:spcPts val="0"/>
              </a:spcAft>
              <a:buSzPts val="1800"/>
              <a:buChar char="●"/>
            </a:pPr>
            <a:r>
              <a:rPr lang="en"/>
              <a:t>“how is a network likely to split into groups” and </a:t>
            </a:r>
            <a:endParaRPr/>
          </a:p>
          <a:p>
            <a:pPr indent="-342900" lvl="0" marL="457200" rtl="0" algn="l">
              <a:lnSpc>
                <a:spcPct val="115000"/>
              </a:lnSpc>
              <a:spcBef>
                <a:spcPts val="0"/>
              </a:spcBef>
              <a:spcAft>
                <a:spcPts val="0"/>
              </a:spcAft>
              <a:buSzPts val="1800"/>
              <a:buChar char="●"/>
            </a:pPr>
            <a:r>
              <a:rPr lang="en"/>
              <a:t>“how do I efficiently influence this network”.  </a:t>
            </a:r>
            <a:endParaRPr/>
          </a:p>
          <a:p>
            <a:pPr indent="0" lvl="0" marL="0" rtl="0" algn="l">
              <a:lnSpc>
                <a:spcPct val="115000"/>
              </a:lnSpc>
              <a:spcBef>
                <a:spcPts val="1600"/>
              </a:spcBef>
              <a:spcAft>
                <a:spcPts val="1600"/>
              </a:spcAft>
              <a:buSzPts val="1800"/>
              <a:buNone/>
            </a:pPr>
            <a:r>
              <a:rPr lang="en"/>
              <a:t>Note that when we have a community, we can study it as a network in its own right, including finding the most important nodes in it.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3"/>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Communities: Cliques and Cores</a:t>
            </a:r>
            <a:endParaRPr/>
          </a:p>
        </p:txBody>
      </p:sp>
      <p:sp>
        <p:nvSpPr>
          <p:cNvPr id="375" name="Google Shape;375;p63"/>
          <p:cNvSpPr txBox="1"/>
          <p:nvPr/>
        </p:nvSpPr>
        <p:spPr>
          <a:xfrm>
            <a:off x="163975" y="1664825"/>
            <a:ext cx="3531600" cy="83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nx.find_cliques(G)</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nx.k_clique_communities(G, 2)</a:t>
            </a:r>
            <a:endParaRPr b="0" i="0" sz="1800" u="none" cap="none" strike="noStrike">
              <a:solidFill>
                <a:schemeClr val="dk1"/>
              </a:solidFill>
              <a:latin typeface="Arial"/>
              <a:ea typeface="Arial"/>
              <a:cs typeface="Arial"/>
              <a:sym typeface="Arial"/>
            </a:endParaRPr>
          </a:p>
        </p:txBody>
      </p:sp>
      <p:pic>
        <p:nvPicPr>
          <p:cNvPr id="376" name="Google Shape;376;p63"/>
          <p:cNvPicPr preferRelativeResize="0"/>
          <p:nvPr/>
        </p:nvPicPr>
        <p:blipFill rotWithShape="1">
          <a:blip r:embed="rId3">
            <a:alphaModFix/>
          </a:blip>
          <a:srcRect b="0" l="0" r="0" t="0"/>
          <a:stretch/>
        </p:blipFill>
        <p:spPr>
          <a:xfrm>
            <a:off x="3796525" y="1325900"/>
            <a:ext cx="5138174" cy="3438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type="title"/>
          </p:nvPr>
        </p:nvSpPr>
        <p:spPr>
          <a:xfrm>
            <a:off x="311700" y="108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 care</a:t>
            </a:r>
            <a:endParaRPr/>
          </a:p>
        </p:txBody>
      </p:sp>
      <p:pic>
        <p:nvPicPr>
          <p:cNvPr id="382" name="Google Shape;382;p64"/>
          <p:cNvPicPr preferRelativeResize="0"/>
          <p:nvPr/>
        </p:nvPicPr>
        <p:blipFill>
          <a:blip r:embed="rId3">
            <a:alphaModFix/>
          </a:blip>
          <a:stretch>
            <a:fillRect/>
          </a:stretch>
        </p:blipFill>
        <p:spPr>
          <a:xfrm>
            <a:off x="1597950" y="598625"/>
            <a:ext cx="5266978" cy="4157150"/>
          </a:xfrm>
          <a:prstGeom prst="rect">
            <a:avLst/>
          </a:prstGeom>
          <a:noFill/>
          <a:ln>
            <a:noFill/>
          </a:ln>
        </p:spPr>
      </p:pic>
      <p:sp>
        <p:nvSpPr>
          <p:cNvPr id="383" name="Google Shape;383;p64"/>
          <p:cNvSpPr txBox="1"/>
          <p:nvPr/>
        </p:nvSpPr>
        <p:spPr>
          <a:xfrm>
            <a:off x="263850" y="4639250"/>
            <a:ext cx="8616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https://knowablemagazine.org/article/society/2021/how-online-misinformation-spreads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ph type="title"/>
          </p:nvPr>
        </p:nvSpPr>
        <p:spPr>
          <a:xfrm>
            <a:off x="387900" y="88275"/>
            <a:ext cx="8368200" cy="68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My toolset</a:t>
            </a:r>
            <a:endParaRPr/>
          </a:p>
        </p:txBody>
      </p:sp>
      <p:sp>
        <p:nvSpPr>
          <p:cNvPr id="92" name="Google Shape;92;p20"/>
          <p:cNvSpPr txBox="1"/>
          <p:nvPr>
            <p:ph idx="1" type="body"/>
          </p:nvPr>
        </p:nvSpPr>
        <p:spPr>
          <a:xfrm>
            <a:off x="180050" y="827200"/>
            <a:ext cx="2526600" cy="3558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310"/>
              <a:t>Data gathering</a:t>
            </a:r>
            <a:endParaRPr sz="1310"/>
          </a:p>
          <a:p>
            <a:pPr indent="-311785" lvl="0" marL="457200" rtl="0" algn="l">
              <a:lnSpc>
                <a:spcPct val="95000"/>
              </a:lnSpc>
              <a:spcBef>
                <a:spcPts val="1200"/>
              </a:spcBef>
              <a:spcAft>
                <a:spcPts val="0"/>
              </a:spcAft>
              <a:buSzPts val="1310"/>
              <a:buChar char="●"/>
            </a:pPr>
            <a:r>
              <a:rPr lang="en" sz="1310"/>
              <a:t>Crowdtangle</a:t>
            </a:r>
            <a:endParaRPr sz="1310"/>
          </a:p>
          <a:p>
            <a:pPr indent="-311785" lvl="0" marL="457200" rtl="0" algn="l">
              <a:lnSpc>
                <a:spcPct val="95000"/>
              </a:lnSpc>
              <a:spcBef>
                <a:spcPts val="0"/>
              </a:spcBef>
              <a:spcAft>
                <a:spcPts val="0"/>
              </a:spcAft>
              <a:buSzPts val="1310"/>
              <a:buChar char="●"/>
            </a:pPr>
            <a:r>
              <a:rPr lang="en" sz="1310"/>
              <a:t>Tineye / Yandex</a:t>
            </a:r>
            <a:endParaRPr sz="1310"/>
          </a:p>
          <a:p>
            <a:pPr indent="-311785" lvl="0" marL="457200" rtl="0" algn="l">
              <a:lnSpc>
                <a:spcPct val="95000"/>
              </a:lnSpc>
              <a:spcBef>
                <a:spcPts val="0"/>
              </a:spcBef>
              <a:spcAft>
                <a:spcPts val="0"/>
              </a:spcAft>
              <a:buSzPts val="1310"/>
              <a:buChar char="●"/>
            </a:pPr>
            <a:r>
              <a:rPr lang="en" sz="1310"/>
              <a:t>Hypothes.is</a:t>
            </a:r>
            <a:endParaRPr sz="1310"/>
          </a:p>
          <a:p>
            <a:pPr indent="-311785" lvl="0" marL="457200" rtl="0" algn="l">
              <a:lnSpc>
                <a:spcPct val="95000"/>
              </a:lnSpc>
              <a:spcBef>
                <a:spcPts val="0"/>
              </a:spcBef>
              <a:spcAft>
                <a:spcPts val="0"/>
              </a:spcAft>
              <a:buSzPts val="1310"/>
              <a:buChar char="●"/>
            </a:pPr>
            <a:r>
              <a:rPr lang="en" sz="1310"/>
              <a:t>Hootsuite</a:t>
            </a:r>
            <a:endParaRPr sz="1310"/>
          </a:p>
          <a:p>
            <a:pPr indent="-311785" lvl="0" marL="457200" rtl="0" algn="l">
              <a:lnSpc>
                <a:spcPct val="95000"/>
              </a:lnSpc>
              <a:spcBef>
                <a:spcPts val="0"/>
              </a:spcBef>
              <a:spcAft>
                <a:spcPts val="0"/>
              </a:spcAft>
              <a:buSzPts val="1310"/>
              <a:buChar char="●"/>
            </a:pPr>
            <a:r>
              <a:rPr lang="en" sz="1310"/>
              <a:t>Maltego</a:t>
            </a:r>
            <a:endParaRPr sz="1310"/>
          </a:p>
          <a:p>
            <a:pPr indent="-311785" lvl="0" marL="457200" rtl="0" algn="l">
              <a:lnSpc>
                <a:spcPct val="95000"/>
              </a:lnSpc>
              <a:spcBef>
                <a:spcPts val="0"/>
              </a:spcBef>
              <a:spcAft>
                <a:spcPts val="0"/>
              </a:spcAft>
              <a:buSzPts val="1310"/>
              <a:buChar char="●"/>
            </a:pPr>
            <a:r>
              <a:rPr lang="en" sz="1310"/>
              <a:t>Profil3r</a:t>
            </a:r>
            <a:endParaRPr sz="1310"/>
          </a:p>
          <a:p>
            <a:pPr indent="-311785" lvl="0" marL="457200" rtl="0" algn="l">
              <a:lnSpc>
                <a:spcPct val="95000"/>
              </a:lnSpc>
              <a:spcBef>
                <a:spcPts val="0"/>
              </a:spcBef>
              <a:spcAft>
                <a:spcPts val="0"/>
              </a:spcAft>
              <a:buSzPts val="1310"/>
              <a:buChar char="●"/>
            </a:pPr>
            <a:r>
              <a:rPr lang="en" sz="1310"/>
              <a:t>CheckUserNames</a:t>
            </a:r>
            <a:endParaRPr sz="1310"/>
          </a:p>
          <a:p>
            <a:pPr indent="0" lvl="0" marL="0" rtl="0" algn="l">
              <a:lnSpc>
                <a:spcPct val="95000"/>
              </a:lnSpc>
              <a:spcBef>
                <a:spcPts val="1200"/>
              </a:spcBef>
              <a:spcAft>
                <a:spcPts val="0"/>
              </a:spcAft>
              <a:buSzPts val="770"/>
              <a:buNone/>
            </a:pPr>
            <a:r>
              <a:rPr lang="en" sz="1310"/>
              <a:t>Data storage and sharing</a:t>
            </a:r>
            <a:endParaRPr sz="1310"/>
          </a:p>
          <a:p>
            <a:pPr indent="-311785" lvl="0" marL="457200" rtl="0" algn="l">
              <a:lnSpc>
                <a:spcPct val="95000"/>
              </a:lnSpc>
              <a:spcBef>
                <a:spcPts val="1200"/>
              </a:spcBef>
              <a:spcAft>
                <a:spcPts val="0"/>
              </a:spcAft>
              <a:buSzPts val="1310"/>
              <a:buChar char="●"/>
            </a:pPr>
            <a:r>
              <a:rPr lang="en" sz="1310"/>
              <a:t>CSVs</a:t>
            </a:r>
            <a:endParaRPr sz="1310"/>
          </a:p>
          <a:p>
            <a:pPr indent="-311785" lvl="0" marL="457200" rtl="0" algn="l">
              <a:lnSpc>
                <a:spcPct val="95000"/>
              </a:lnSpc>
              <a:spcBef>
                <a:spcPts val="0"/>
              </a:spcBef>
              <a:spcAft>
                <a:spcPts val="0"/>
              </a:spcAft>
              <a:buSzPts val="1310"/>
              <a:buChar char="●"/>
            </a:pPr>
            <a:r>
              <a:rPr lang="en" sz="1310"/>
              <a:t>STIX / TAXII</a:t>
            </a:r>
            <a:endParaRPr sz="1310"/>
          </a:p>
          <a:p>
            <a:pPr indent="-311785" lvl="0" marL="457200" rtl="0" algn="l">
              <a:lnSpc>
                <a:spcPct val="95000"/>
              </a:lnSpc>
              <a:spcBef>
                <a:spcPts val="0"/>
              </a:spcBef>
              <a:spcAft>
                <a:spcPts val="0"/>
              </a:spcAft>
              <a:buSzPts val="1310"/>
              <a:buChar char="●"/>
            </a:pPr>
            <a:r>
              <a:rPr lang="en" sz="1310"/>
              <a:t>Archive.org</a:t>
            </a:r>
            <a:endParaRPr sz="1310"/>
          </a:p>
          <a:p>
            <a:pPr indent="0" lvl="0" marL="0" rtl="0" algn="l">
              <a:lnSpc>
                <a:spcPct val="95000"/>
              </a:lnSpc>
              <a:spcBef>
                <a:spcPts val="1200"/>
              </a:spcBef>
              <a:spcAft>
                <a:spcPts val="0"/>
              </a:spcAft>
              <a:buSzPts val="1300"/>
              <a:buNone/>
            </a:pPr>
            <a:r>
              <a:t/>
            </a:r>
            <a:endParaRPr sz="1310"/>
          </a:p>
          <a:p>
            <a:pPr indent="0" lvl="0" marL="0" rtl="0" algn="l">
              <a:lnSpc>
                <a:spcPct val="95000"/>
              </a:lnSpc>
              <a:spcBef>
                <a:spcPts val="1200"/>
              </a:spcBef>
              <a:spcAft>
                <a:spcPts val="0"/>
              </a:spcAft>
              <a:buSzPts val="770"/>
              <a:buNone/>
            </a:pPr>
            <a:r>
              <a:t/>
            </a:r>
            <a:endParaRPr sz="1310"/>
          </a:p>
          <a:p>
            <a:pPr indent="0" lvl="0" marL="0" rtl="0" algn="l">
              <a:lnSpc>
                <a:spcPct val="95000"/>
              </a:lnSpc>
              <a:spcBef>
                <a:spcPts val="1200"/>
              </a:spcBef>
              <a:spcAft>
                <a:spcPts val="1200"/>
              </a:spcAft>
              <a:buSzPts val="770"/>
              <a:buNone/>
            </a:pPr>
            <a:r>
              <a:t/>
            </a:r>
            <a:endParaRPr sz="1310"/>
          </a:p>
        </p:txBody>
      </p:sp>
      <p:sp>
        <p:nvSpPr>
          <p:cNvPr id="93" name="Google Shape;93;p20"/>
          <p:cNvSpPr txBox="1"/>
          <p:nvPr>
            <p:ph idx="1" type="body"/>
          </p:nvPr>
        </p:nvSpPr>
        <p:spPr>
          <a:xfrm>
            <a:off x="6361625" y="827200"/>
            <a:ext cx="2629200" cy="3558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300"/>
              <a:t>Information sharing</a:t>
            </a:r>
            <a:endParaRPr sz="1300"/>
          </a:p>
          <a:p>
            <a:pPr indent="-279400" lvl="0" marL="457200" rtl="0" algn="l">
              <a:lnSpc>
                <a:spcPct val="115000"/>
              </a:lnSpc>
              <a:spcBef>
                <a:spcPts val="1200"/>
              </a:spcBef>
              <a:spcAft>
                <a:spcPts val="0"/>
              </a:spcAft>
              <a:buSzPts val="800"/>
              <a:buChar char="●"/>
            </a:pPr>
            <a:r>
              <a:rPr lang="en" sz="1300"/>
              <a:t>MISP</a:t>
            </a:r>
            <a:endParaRPr sz="1300"/>
          </a:p>
          <a:p>
            <a:pPr indent="-279400" lvl="0" marL="457200" rtl="0" algn="l">
              <a:lnSpc>
                <a:spcPct val="115000"/>
              </a:lnSpc>
              <a:spcBef>
                <a:spcPts val="0"/>
              </a:spcBef>
              <a:spcAft>
                <a:spcPts val="0"/>
              </a:spcAft>
              <a:buSzPts val="800"/>
              <a:buChar char="●"/>
            </a:pPr>
            <a:r>
              <a:rPr lang="en" sz="1300"/>
              <a:t>Ticketing system</a:t>
            </a:r>
            <a:endParaRPr sz="1300"/>
          </a:p>
          <a:p>
            <a:pPr indent="-279400" lvl="0" marL="457200" rtl="0" algn="l">
              <a:lnSpc>
                <a:spcPct val="115000"/>
              </a:lnSpc>
              <a:spcBef>
                <a:spcPts val="0"/>
              </a:spcBef>
              <a:spcAft>
                <a:spcPts val="0"/>
              </a:spcAft>
              <a:buSzPts val="800"/>
              <a:buChar char="●"/>
            </a:pPr>
            <a:r>
              <a:rPr lang="en" sz="1300"/>
              <a:t>Googledocs</a:t>
            </a:r>
            <a:endParaRPr sz="1300"/>
          </a:p>
          <a:p>
            <a:pPr indent="-279400" lvl="0" marL="457200" rtl="0" algn="l">
              <a:lnSpc>
                <a:spcPct val="115000"/>
              </a:lnSpc>
              <a:spcBef>
                <a:spcPts val="0"/>
              </a:spcBef>
              <a:spcAft>
                <a:spcPts val="0"/>
              </a:spcAft>
              <a:buSzPts val="800"/>
              <a:buChar char="●"/>
            </a:pPr>
            <a:r>
              <a:rPr lang="en" sz="1300"/>
              <a:t>Spreadsheets</a:t>
            </a:r>
            <a:endParaRPr sz="1300"/>
          </a:p>
          <a:p>
            <a:pPr indent="0" lvl="0" marL="0" rtl="0" algn="l">
              <a:lnSpc>
                <a:spcPct val="115000"/>
              </a:lnSpc>
              <a:spcBef>
                <a:spcPts val="1200"/>
              </a:spcBef>
              <a:spcAft>
                <a:spcPts val="0"/>
              </a:spcAft>
              <a:buSzPts val="1300"/>
              <a:buNone/>
            </a:pPr>
            <a:r>
              <a:rPr lang="en" sz="1300"/>
              <a:t>Response</a:t>
            </a:r>
            <a:endParaRPr sz="1300"/>
          </a:p>
          <a:p>
            <a:pPr indent="-279400" lvl="0" marL="457200" rtl="0" algn="l">
              <a:lnSpc>
                <a:spcPct val="115000"/>
              </a:lnSpc>
              <a:spcBef>
                <a:spcPts val="1200"/>
              </a:spcBef>
              <a:spcAft>
                <a:spcPts val="0"/>
              </a:spcAft>
              <a:buSzPts val="800"/>
              <a:buChar char="●"/>
            </a:pPr>
            <a:r>
              <a:rPr lang="en" sz="1300"/>
              <a:t>Googledocs &amp; spreadsheets</a:t>
            </a:r>
            <a:endParaRPr sz="1300"/>
          </a:p>
        </p:txBody>
      </p:sp>
      <p:sp>
        <p:nvSpPr>
          <p:cNvPr id="94" name="Google Shape;94;p20"/>
          <p:cNvSpPr txBox="1"/>
          <p:nvPr>
            <p:ph idx="1" type="body"/>
          </p:nvPr>
        </p:nvSpPr>
        <p:spPr>
          <a:xfrm>
            <a:off x="3362850" y="827200"/>
            <a:ext cx="2418300" cy="3558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310"/>
              <a:t>Analysis</a:t>
            </a:r>
            <a:endParaRPr sz="1310"/>
          </a:p>
          <a:p>
            <a:pPr indent="-311785" lvl="0" marL="457200" rtl="0" algn="l">
              <a:lnSpc>
                <a:spcPct val="95000"/>
              </a:lnSpc>
              <a:spcBef>
                <a:spcPts val="1200"/>
              </a:spcBef>
              <a:spcAft>
                <a:spcPts val="0"/>
              </a:spcAft>
              <a:buSzPts val="1310"/>
              <a:buChar char="●"/>
            </a:pPr>
            <a:r>
              <a:rPr lang="en" sz="1310"/>
              <a:t>Jupyter notebooks</a:t>
            </a:r>
            <a:endParaRPr sz="1310"/>
          </a:p>
          <a:p>
            <a:pPr indent="-311785" lvl="0" marL="457200" rtl="0" algn="l">
              <a:lnSpc>
                <a:spcPct val="95000"/>
              </a:lnSpc>
              <a:spcBef>
                <a:spcPts val="0"/>
              </a:spcBef>
              <a:spcAft>
                <a:spcPts val="0"/>
              </a:spcAft>
              <a:buSzPts val="1310"/>
              <a:buChar char="●"/>
            </a:pPr>
            <a:r>
              <a:rPr lang="en" sz="1310"/>
              <a:t>Python libraries</a:t>
            </a:r>
            <a:endParaRPr sz="1310"/>
          </a:p>
          <a:p>
            <a:pPr indent="-311785" lvl="0" marL="457200" rtl="0" algn="l">
              <a:lnSpc>
                <a:spcPct val="95000"/>
              </a:lnSpc>
              <a:spcBef>
                <a:spcPts val="0"/>
              </a:spcBef>
              <a:spcAft>
                <a:spcPts val="0"/>
              </a:spcAft>
              <a:buSzPts val="1310"/>
              <a:buChar char="●"/>
            </a:pPr>
            <a:r>
              <a:rPr lang="en" sz="1310"/>
              <a:t>Gephi</a:t>
            </a:r>
            <a:endParaRPr sz="1310"/>
          </a:p>
          <a:p>
            <a:pPr indent="-311785" lvl="0" marL="457200" rtl="0" algn="l">
              <a:lnSpc>
                <a:spcPct val="95000"/>
              </a:lnSpc>
              <a:spcBef>
                <a:spcPts val="0"/>
              </a:spcBef>
              <a:spcAft>
                <a:spcPts val="0"/>
              </a:spcAft>
              <a:buSzPts val="1310"/>
              <a:buChar char="●"/>
            </a:pPr>
            <a:r>
              <a:rPr lang="en" sz="1310"/>
              <a:t>AMITT Navigator</a:t>
            </a:r>
            <a:endParaRPr sz="1310"/>
          </a:p>
          <a:p>
            <a:pPr indent="-311785" lvl="0" marL="457200" rtl="0" algn="l">
              <a:lnSpc>
                <a:spcPct val="95000"/>
              </a:lnSpc>
              <a:spcBef>
                <a:spcPts val="0"/>
              </a:spcBef>
              <a:spcAft>
                <a:spcPts val="0"/>
              </a:spcAft>
              <a:buSzPts val="1310"/>
              <a:buChar char="●"/>
            </a:pPr>
            <a:r>
              <a:rPr lang="en" sz="1310"/>
              <a:t>inVid</a:t>
            </a:r>
            <a:endParaRPr sz="1310"/>
          </a:p>
          <a:p>
            <a:pPr indent="-311785" lvl="0" marL="457200" rtl="0" algn="l">
              <a:lnSpc>
                <a:spcPct val="95000"/>
              </a:lnSpc>
              <a:spcBef>
                <a:spcPts val="0"/>
              </a:spcBef>
              <a:spcAft>
                <a:spcPts val="0"/>
              </a:spcAft>
              <a:buSzPts val="1310"/>
              <a:buChar char="●"/>
            </a:pPr>
            <a:r>
              <a:rPr lang="en" sz="1310"/>
              <a:t>BuiltWith</a:t>
            </a:r>
            <a:endParaRPr sz="1310"/>
          </a:p>
          <a:p>
            <a:pPr indent="0" lvl="0" marL="0" rtl="0" algn="l">
              <a:lnSpc>
                <a:spcPct val="95000"/>
              </a:lnSpc>
              <a:spcBef>
                <a:spcPts val="1200"/>
              </a:spcBef>
              <a:spcAft>
                <a:spcPts val="0"/>
              </a:spcAft>
              <a:buSzPts val="1300"/>
              <a:buNone/>
            </a:pPr>
            <a:r>
              <a:t/>
            </a:r>
            <a:endParaRPr sz="1310"/>
          </a:p>
          <a:p>
            <a:pPr indent="0" lvl="0" marL="0" rtl="0" algn="l">
              <a:lnSpc>
                <a:spcPct val="95000"/>
              </a:lnSpc>
              <a:spcBef>
                <a:spcPts val="1200"/>
              </a:spcBef>
              <a:spcAft>
                <a:spcPts val="1200"/>
              </a:spcAft>
              <a:buSzPts val="770"/>
              <a:buNone/>
            </a:pPr>
            <a:r>
              <a:t/>
            </a:r>
            <a:endParaRPr sz="131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Contagion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6"/>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Simple contagion: always transmit</a:t>
            </a:r>
            <a:endParaRPr/>
          </a:p>
        </p:txBody>
      </p:sp>
      <p:pic>
        <p:nvPicPr>
          <p:cNvPr id="394" name="Google Shape;394;p66"/>
          <p:cNvPicPr preferRelativeResize="0"/>
          <p:nvPr/>
        </p:nvPicPr>
        <p:blipFill rotWithShape="1">
          <a:blip r:embed="rId3">
            <a:alphaModFix/>
          </a:blip>
          <a:srcRect b="0" l="0" r="0" t="0"/>
          <a:stretch/>
        </p:blipFill>
        <p:spPr>
          <a:xfrm>
            <a:off x="1817225" y="1372200"/>
            <a:ext cx="4678350" cy="3017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7"/>
          <p:cNvSpPr txBox="1"/>
          <p:nvPr>
            <p:ph type="title"/>
          </p:nvPr>
        </p:nvSpPr>
        <p:spPr>
          <a:xfrm>
            <a:off x="311700" y="445025"/>
            <a:ext cx="8520600" cy="57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Complex contagion: only transmit sometimes</a:t>
            </a:r>
            <a:endParaRPr/>
          </a:p>
        </p:txBody>
      </p:sp>
      <p:pic>
        <p:nvPicPr>
          <p:cNvPr id="400" name="Google Shape;400;p67"/>
          <p:cNvPicPr preferRelativeResize="0"/>
          <p:nvPr/>
        </p:nvPicPr>
        <p:blipFill rotWithShape="1">
          <a:blip r:embed="rId3">
            <a:alphaModFix/>
          </a:blip>
          <a:srcRect b="0" l="0" r="0" t="0"/>
          <a:stretch/>
        </p:blipFill>
        <p:spPr>
          <a:xfrm>
            <a:off x="2082100" y="1384800"/>
            <a:ext cx="4754000" cy="3059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8"/>
          <p:cNvSpPr txBox="1"/>
          <p:nvPr>
            <p:ph type="title"/>
          </p:nvPr>
        </p:nvSpPr>
        <p:spPr>
          <a:xfrm>
            <a:off x="311700" y="75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 care</a:t>
            </a:r>
            <a:endParaRPr/>
          </a:p>
        </p:txBody>
      </p:sp>
      <p:pic>
        <p:nvPicPr>
          <p:cNvPr id="406" name="Google Shape;406;p68"/>
          <p:cNvPicPr preferRelativeResize="0"/>
          <p:nvPr/>
        </p:nvPicPr>
        <p:blipFill>
          <a:blip r:embed="rId3">
            <a:alphaModFix/>
          </a:blip>
          <a:stretch>
            <a:fillRect/>
          </a:stretch>
        </p:blipFill>
        <p:spPr>
          <a:xfrm>
            <a:off x="2259100" y="558263"/>
            <a:ext cx="3982056" cy="4190776"/>
          </a:xfrm>
          <a:prstGeom prst="rect">
            <a:avLst/>
          </a:prstGeom>
          <a:noFill/>
          <a:ln>
            <a:noFill/>
          </a:ln>
        </p:spPr>
      </p:pic>
      <p:sp>
        <p:nvSpPr>
          <p:cNvPr id="407" name="Google Shape;407;p68"/>
          <p:cNvSpPr txBox="1"/>
          <p:nvPr/>
        </p:nvSpPr>
        <p:spPr>
          <a:xfrm>
            <a:off x="156900" y="4749050"/>
            <a:ext cx="8520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https://www.scientificamerican.com/article/information-overload-helps-fake-news-spread-and-social-media-knows-it/</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type="title"/>
          </p:nvPr>
        </p:nvSpPr>
        <p:spPr>
          <a:xfrm>
            <a:off x="387900" y="291775"/>
            <a:ext cx="8368200" cy="68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Jupyter notebook</a:t>
            </a:r>
            <a:endParaRPr/>
          </a:p>
        </p:txBody>
      </p:sp>
      <p:sp>
        <p:nvSpPr>
          <p:cNvPr id="100" name="Google Shape;100;p21"/>
          <p:cNvSpPr txBox="1"/>
          <p:nvPr/>
        </p:nvSpPr>
        <p:spPr>
          <a:xfrm>
            <a:off x="0" y="3145600"/>
            <a:ext cx="3666300" cy="52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sng" cap="none" strike="noStrike">
                <a:solidFill>
                  <a:schemeClr val="dk2"/>
                </a:solidFill>
                <a:latin typeface="Arial"/>
                <a:ea typeface="Arial"/>
                <a:cs typeface="Arial"/>
                <a:sym typeface="Arial"/>
                <a:hlinkClick r:id="rId3">
                  <a:extLst>
                    <a:ext uri="{A12FA001-AC4F-418D-AE19-62706E023703}">
                      <ahyp:hlinkClr val="tx"/>
                    </a:ext>
                  </a:extLst>
                </a:hlinkClick>
              </a:rPr>
              <a:t>https://www.anaconda.com/products/individual</a:t>
            </a:r>
            <a:endParaRPr b="0" i="0" sz="1300" u="none" cap="none" strike="noStrike">
              <a:solidFill>
                <a:schemeClr val="dk2"/>
              </a:solidFill>
              <a:latin typeface="Roboto"/>
              <a:ea typeface="Roboto"/>
              <a:cs typeface="Roboto"/>
              <a:sym typeface="Roboto"/>
            </a:endParaRPr>
          </a:p>
        </p:txBody>
      </p:sp>
      <p:pic>
        <p:nvPicPr>
          <p:cNvPr id="101" name="Google Shape;101;p21"/>
          <p:cNvPicPr preferRelativeResize="0"/>
          <p:nvPr/>
        </p:nvPicPr>
        <p:blipFill rotWithShape="1">
          <a:blip r:embed="rId4">
            <a:alphaModFix/>
          </a:blip>
          <a:srcRect b="0" l="0" r="0" t="0"/>
          <a:stretch/>
        </p:blipFill>
        <p:spPr>
          <a:xfrm>
            <a:off x="237825" y="1235100"/>
            <a:ext cx="3207475" cy="1863725"/>
          </a:xfrm>
          <a:prstGeom prst="rect">
            <a:avLst/>
          </a:prstGeom>
          <a:noFill/>
          <a:ln>
            <a:noFill/>
          </a:ln>
        </p:spPr>
      </p:pic>
      <p:pic>
        <p:nvPicPr>
          <p:cNvPr id="102" name="Google Shape;102;p21"/>
          <p:cNvPicPr preferRelativeResize="0"/>
          <p:nvPr/>
        </p:nvPicPr>
        <p:blipFill rotWithShape="1">
          <a:blip r:embed="rId5">
            <a:alphaModFix/>
          </a:blip>
          <a:srcRect b="0" l="0" r="0" t="0"/>
          <a:stretch/>
        </p:blipFill>
        <p:spPr>
          <a:xfrm>
            <a:off x="3970800" y="1098350"/>
            <a:ext cx="5010901" cy="264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87900" y="992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Starting Jupyter</a:t>
            </a:r>
            <a:endParaRPr/>
          </a:p>
        </p:txBody>
      </p:sp>
      <p:sp>
        <p:nvSpPr>
          <p:cNvPr id="108" name="Google Shape;108;p22"/>
          <p:cNvSpPr txBox="1"/>
          <p:nvPr>
            <p:ph idx="1" type="body"/>
          </p:nvPr>
        </p:nvSpPr>
        <p:spPr>
          <a:xfrm>
            <a:off x="387900" y="845700"/>
            <a:ext cx="8368200" cy="17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Open a terminal window</a:t>
            </a:r>
            <a:endParaRPr/>
          </a:p>
          <a:p>
            <a:pPr indent="0" lvl="0" marL="0" rtl="0" algn="l">
              <a:lnSpc>
                <a:spcPct val="115000"/>
              </a:lnSpc>
              <a:spcBef>
                <a:spcPts val="1600"/>
              </a:spcBef>
              <a:spcAft>
                <a:spcPts val="0"/>
              </a:spcAft>
              <a:buSzPts val="1800"/>
              <a:buNone/>
            </a:pPr>
            <a:r>
              <a:rPr lang="en"/>
              <a:t>Move to the directory you want to run code from</a:t>
            </a:r>
            <a:endParaRPr/>
          </a:p>
          <a:p>
            <a:pPr indent="0" lvl="0" marL="0" rtl="0" algn="l">
              <a:lnSpc>
                <a:spcPct val="115000"/>
              </a:lnSpc>
              <a:spcBef>
                <a:spcPts val="1600"/>
              </a:spcBef>
              <a:spcAft>
                <a:spcPts val="1600"/>
              </a:spcAft>
              <a:buSzPts val="1800"/>
              <a:buNone/>
            </a:pPr>
            <a:r>
              <a:rPr lang="en"/>
              <a:t>Type “jupyter notebook”</a:t>
            </a:r>
            <a:endParaRPr/>
          </a:p>
        </p:txBody>
      </p:sp>
      <p:pic>
        <p:nvPicPr>
          <p:cNvPr id="109" name="Google Shape;109;p22"/>
          <p:cNvPicPr preferRelativeResize="0"/>
          <p:nvPr/>
        </p:nvPicPr>
        <p:blipFill rotWithShape="1">
          <a:blip r:embed="rId3">
            <a:alphaModFix/>
          </a:blip>
          <a:srcRect b="0" l="0" r="0" t="0"/>
          <a:stretch/>
        </p:blipFill>
        <p:spPr>
          <a:xfrm>
            <a:off x="323125" y="2626375"/>
            <a:ext cx="8524875" cy="176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87900" y="12235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What you get: the Jupyter Dashboard</a:t>
            </a:r>
            <a:endParaRPr/>
          </a:p>
        </p:txBody>
      </p:sp>
      <p:pic>
        <p:nvPicPr>
          <p:cNvPr id="115" name="Google Shape;115;p23"/>
          <p:cNvPicPr preferRelativeResize="0"/>
          <p:nvPr/>
        </p:nvPicPr>
        <p:blipFill rotWithShape="1">
          <a:blip r:embed="rId3">
            <a:alphaModFix/>
          </a:blip>
          <a:srcRect b="0" l="0" r="0" t="0"/>
          <a:stretch/>
        </p:blipFill>
        <p:spPr>
          <a:xfrm>
            <a:off x="533400" y="960850"/>
            <a:ext cx="7903985" cy="403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87900" y="14550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Code file in Jupyter</a:t>
            </a:r>
            <a:endParaRPr/>
          </a:p>
        </p:txBody>
      </p:sp>
      <p:pic>
        <p:nvPicPr>
          <p:cNvPr id="121" name="Google Shape;121;p24"/>
          <p:cNvPicPr preferRelativeResize="0"/>
          <p:nvPr/>
        </p:nvPicPr>
        <p:blipFill rotWithShape="1">
          <a:blip r:embed="rId3">
            <a:alphaModFix/>
          </a:blip>
          <a:srcRect b="0" l="0" r="0" t="0"/>
          <a:stretch/>
        </p:blipFill>
        <p:spPr>
          <a:xfrm>
            <a:off x="1364225" y="831600"/>
            <a:ext cx="6167228" cy="4007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